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704" r:id="rId3"/>
    <p:sldId id="706" r:id="rId4"/>
    <p:sldId id="707" r:id="rId5"/>
    <p:sldId id="705" r:id="rId6"/>
    <p:sldId id="711" r:id="rId7"/>
    <p:sldId id="329" r:id="rId8"/>
    <p:sldId id="342" r:id="rId9"/>
    <p:sldId id="343" r:id="rId10"/>
    <p:sldId id="709" r:id="rId11"/>
    <p:sldId id="710" r:id="rId12"/>
    <p:sldId id="323" r:id="rId13"/>
    <p:sldId id="344" r:id="rId14"/>
    <p:sldId id="331" r:id="rId15"/>
    <p:sldId id="332" r:id="rId16"/>
    <p:sldId id="333" r:id="rId17"/>
    <p:sldId id="355" r:id="rId18"/>
    <p:sldId id="324" r:id="rId19"/>
    <p:sldId id="334" r:id="rId20"/>
    <p:sldId id="335" r:id="rId21"/>
    <p:sldId id="353" r:id="rId22"/>
    <p:sldId id="319" r:id="rId23"/>
    <p:sldId id="337" r:id="rId24"/>
    <p:sldId id="361" r:id="rId25"/>
    <p:sldId id="357" r:id="rId26"/>
    <p:sldId id="383" r:id="rId27"/>
    <p:sldId id="386" r:id="rId28"/>
    <p:sldId id="708" r:id="rId29"/>
    <p:sldId id="405"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45" autoAdjust="0"/>
  </p:normalViewPr>
  <p:slideViewPr>
    <p:cSldViewPr>
      <p:cViewPr varScale="1">
        <p:scale>
          <a:sx n="56" d="100"/>
          <a:sy n="56" d="100"/>
        </p:scale>
        <p:origin x="1044"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Cartel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803928922853302E-2"/>
          <c:y val="0.15421952464275299"/>
          <c:w val="0.56792399792021053"/>
          <c:h val="0.78878353747448238"/>
        </c:manualLayout>
      </c:layout>
      <c:pieChart>
        <c:varyColors val="1"/>
        <c:ser>
          <c:idx val="0"/>
          <c:order val="0"/>
          <c:tx>
            <c:strRef>
              <c:f>Foglio1!$E$19</c:f>
              <c:strCache>
                <c:ptCount val="1"/>
                <c:pt idx="0">
                  <c:v>Superficie forestale</c:v>
                </c:pt>
              </c:strCache>
            </c:strRef>
          </c:tx>
          <c:spPr>
            <a:ln w="19050" cmpd="sng"/>
          </c:spPr>
          <c:explosion val="8"/>
          <c:dPt>
            <c:idx val="0"/>
            <c:bubble3D val="0"/>
            <c:spPr>
              <a:solidFill>
                <a:srgbClr val="00B050"/>
              </a:solidFill>
              <a:ln w="19050" cmpd="sng"/>
            </c:spPr>
            <c:extLst>
              <c:ext xmlns:c16="http://schemas.microsoft.com/office/drawing/2014/chart" uri="{C3380CC4-5D6E-409C-BE32-E72D297353CC}">
                <c16:uniqueId val="{00000001-348C-43E8-B773-E0C5CC42C1FB}"/>
              </c:ext>
            </c:extLst>
          </c:dPt>
          <c:dLbls>
            <c:dLbl>
              <c:idx val="0"/>
              <c:layout>
                <c:manualLayout>
                  <c:x val="-0.11551073083707852"/>
                  <c:y val="-0.2529684310294546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48C-43E8-B773-E0C5CC42C1FB}"/>
                </c:ext>
              </c:extLst>
            </c:dLbl>
            <c:dLbl>
              <c:idx val="5"/>
              <c:layout>
                <c:manualLayout>
                  <c:x val="0.12149865577463104"/>
                  <c:y val="3.8028579760863226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348C-43E8-B773-E0C5CC42C1FB}"/>
                </c:ext>
              </c:extLst>
            </c:dLbl>
            <c:spPr>
              <a:solidFill>
                <a:schemeClr val="bg1"/>
              </a:solidFill>
            </c:spPr>
            <c:txPr>
              <a:bodyPr/>
              <a:lstStyle/>
              <a:p>
                <a:pPr>
                  <a:defRPr sz="1200"/>
                </a:pPr>
                <a:endParaRPr lang="it-IT"/>
              </a:p>
            </c:txPr>
            <c:showLegendKey val="0"/>
            <c:showVal val="0"/>
            <c:showCatName val="0"/>
            <c:showSerName val="0"/>
            <c:showPercent val="1"/>
            <c:showBubbleSize val="0"/>
            <c:showLeaderLines val="1"/>
            <c:extLst>
              <c:ext xmlns:c15="http://schemas.microsoft.com/office/drawing/2012/chart" uri="{CE6537A1-D6FC-4f65-9D91-7224C49458BB}"/>
            </c:extLst>
          </c:dLbls>
          <c:cat>
            <c:strRef>
              <c:f>Foglio1!$D$20:$D$25</c:f>
              <c:strCache>
                <c:ptCount val="6"/>
                <c:pt idx="0">
                  <c:v>Faggete</c:v>
                </c:pt>
                <c:pt idx="1">
                  <c:v>Querceti</c:v>
                </c:pt>
                <c:pt idx="2">
                  <c:v>Castagneti</c:v>
                </c:pt>
                <c:pt idx="3">
                  <c:v>Rimboschimenti conifere</c:v>
                </c:pt>
                <c:pt idx="4">
                  <c:v>Abetine miste</c:v>
                </c:pt>
                <c:pt idx="5">
                  <c:v>Peccete naturali</c:v>
                </c:pt>
              </c:strCache>
            </c:strRef>
          </c:cat>
          <c:val>
            <c:numRef>
              <c:f>Foglio1!$E$20:$E$25</c:f>
              <c:numCache>
                <c:formatCode>General</c:formatCode>
                <c:ptCount val="6"/>
                <c:pt idx="0">
                  <c:v>15091</c:v>
                </c:pt>
                <c:pt idx="1">
                  <c:v>1637</c:v>
                </c:pt>
                <c:pt idx="2">
                  <c:v>299</c:v>
                </c:pt>
                <c:pt idx="3">
                  <c:v>457</c:v>
                </c:pt>
                <c:pt idx="4">
                  <c:v>390</c:v>
                </c:pt>
                <c:pt idx="5">
                  <c:v>15</c:v>
                </c:pt>
              </c:numCache>
            </c:numRef>
          </c:val>
          <c:extLst>
            <c:ext xmlns:c16="http://schemas.microsoft.com/office/drawing/2014/chart" uri="{C3380CC4-5D6E-409C-BE32-E72D297353CC}">
              <c16:uniqueId val="{00000003-348C-43E8-B773-E0C5CC42C1FB}"/>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6953187151394447"/>
          <c:y val="4.7363298337707783E-2"/>
          <c:w val="0.41046813373539798"/>
          <c:h val="0.90527303878681831"/>
        </c:manualLayout>
      </c:layout>
      <c:overlay val="0"/>
      <c:txPr>
        <a:bodyPr/>
        <a:lstStyle/>
        <a:p>
          <a:pPr>
            <a:defRPr sz="1200"/>
          </a:pPr>
          <a:endParaRPr lang="it-IT"/>
        </a:p>
      </c:txPr>
    </c:legend>
    <c:plotVisOnly val="1"/>
    <c:dispBlanksAs val="gap"/>
    <c:showDLblsOverMax val="0"/>
  </c:chart>
  <c:spPr>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E83C2C-8640-4336-BB59-808D08955844}" type="datetimeFigureOut">
              <a:rPr lang="it-IT" smtClean="0"/>
              <a:t>05/11/2021</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69308-E265-4C5A-8715-AB29980C8BBE}" type="slidenum">
              <a:rPr lang="it-IT" smtClean="0"/>
              <a:t>‹N›</a:t>
            </a:fld>
            <a:endParaRPr lang="it-IT"/>
          </a:p>
        </p:txBody>
      </p:sp>
    </p:spTree>
    <p:extLst>
      <p:ext uri="{BB962C8B-B14F-4D97-AF65-F5344CB8AC3E}">
        <p14:creationId xmlns:p14="http://schemas.microsoft.com/office/powerpoint/2010/main" val="3447010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3F69308-E265-4C5A-8715-AB29980C8BBE}" type="slidenum">
              <a:rPr lang="it-IT" smtClean="0"/>
              <a:t>1</a:t>
            </a:fld>
            <a:endParaRPr lang="it-IT"/>
          </a:p>
        </p:txBody>
      </p:sp>
    </p:spTree>
    <p:extLst>
      <p:ext uri="{BB962C8B-B14F-4D97-AF65-F5344CB8AC3E}">
        <p14:creationId xmlns:p14="http://schemas.microsoft.com/office/powerpoint/2010/main" val="125615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15</a:t>
            </a:fld>
            <a:endParaRPr lang="it-IT"/>
          </a:p>
        </p:txBody>
      </p:sp>
    </p:spTree>
    <p:extLst>
      <p:ext uri="{BB962C8B-B14F-4D97-AF65-F5344CB8AC3E}">
        <p14:creationId xmlns:p14="http://schemas.microsoft.com/office/powerpoint/2010/main" val="1360547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16</a:t>
            </a:fld>
            <a:endParaRPr lang="it-IT"/>
          </a:p>
        </p:txBody>
      </p:sp>
    </p:spTree>
    <p:extLst>
      <p:ext uri="{BB962C8B-B14F-4D97-AF65-F5344CB8AC3E}">
        <p14:creationId xmlns:p14="http://schemas.microsoft.com/office/powerpoint/2010/main" val="4169409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17</a:t>
            </a:fld>
            <a:endParaRPr lang="it-IT"/>
          </a:p>
        </p:txBody>
      </p:sp>
    </p:spTree>
    <p:extLst>
      <p:ext uri="{BB962C8B-B14F-4D97-AF65-F5344CB8AC3E}">
        <p14:creationId xmlns:p14="http://schemas.microsoft.com/office/powerpoint/2010/main" val="3527304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18</a:t>
            </a:fld>
            <a:endParaRPr lang="it-IT"/>
          </a:p>
        </p:txBody>
      </p:sp>
    </p:spTree>
    <p:extLst>
      <p:ext uri="{BB962C8B-B14F-4D97-AF65-F5344CB8AC3E}">
        <p14:creationId xmlns:p14="http://schemas.microsoft.com/office/powerpoint/2010/main" val="4200425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19</a:t>
            </a:fld>
            <a:endParaRPr lang="it-IT"/>
          </a:p>
        </p:txBody>
      </p:sp>
    </p:spTree>
    <p:extLst>
      <p:ext uri="{BB962C8B-B14F-4D97-AF65-F5344CB8AC3E}">
        <p14:creationId xmlns:p14="http://schemas.microsoft.com/office/powerpoint/2010/main" val="138771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20</a:t>
            </a:fld>
            <a:endParaRPr lang="it-IT"/>
          </a:p>
        </p:txBody>
      </p:sp>
    </p:spTree>
    <p:extLst>
      <p:ext uri="{BB962C8B-B14F-4D97-AF65-F5344CB8AC3E}">
        <p14:creationId xmlns:p14="http://schemas.microsoft.com/office/powerpoint/2010/main" val="161421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 </a:t>
            </a:r>
          </a:p>
          <a:p>
            <a:r>
              <a:rPr lang="it-IT" sz="1200" b="1" kern="1200" dirty="0">
                <a:solidFill>
                  <a:schemeClr val="tx1"/>
                </a:solidFill>
                <a:effectLst/>
                <a:latin typeface="+mn-lt"/>
                <a:ea typeface="+mn-ea"/>
                <a:cs typeface="+mn-cs"/>
              </a:rPr>
              <a:t>Una parte di questi servizi sono infatti facilmente, concretamente e direttamente apprezzabili da tutte le persone altri, invece, lo sono molto meno e questo semplice aspetto condiziona fortemente il giudizio sul valore e l’importanza relativa che ciascuno di noi attribuisce a questi servizi  che poi ci porta, inevitabilmente, a sostenere posizioni apparentemente inconciliabili o addirittura in contraddizione l’una con l’altra </a:t>
            </a:r>
            <a:endParaRPr lang="it-IT" dirty="0"/>
          </a:p>
        </p:txBody>
      </p:sp>
      <p:sp>
        <p:nvSpPr>
          <p:cNvPr id="4" name="Segnaposto numero diapositiva 3"/>
          <p:cNvSpPr>
            <a:spLocks noGrp="1"/>
          </p:cNvSpPr>
          <p:nvPr>
            <p:ph type="sldNum" sz="quarter" idx="10"/>
          </p:nvPr>
        </p:nvSpPr>
        <p:spPr/>
        <p:txBody>
          <a:bodyPr/>
          <a:lstStyle/>
          <a:p>
            <a:fld id="{A3F69308-E265-4C5A-8715-AB29980C8BBE}" type="slidenum">
              <a:rPr lang="it-IT" smtClean="0"/>
              <a:t>21</a:t>
            </a:fld>
            <a:endParaRPr lang="it-IT"/>
          </a:p>
        </p:txBody>
      </p:sp>
    </p:spTree>
    <p:extLst>
      <p:ext uri="{BB962C8B-B14F-4D97-AF65-F5344CB8AC3E}">
        <p14:creationId xmlns:p14="http://schemas.microsoft.com/office/powerpoint/2010/main" val="4200425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22</a:t>
            </a:fld>
            <a:endParaRPr lang="it-IT"/>
          </a:p>
        </p:txBody>
      </p:sp>
    </p:spTree>
    <p:extLst>
      <p:ext uri="{BB962C8B-B14F-4D97-AF65-F5344CB8AC3E}">
        <p14:creationId xmlns:p14="http://schemas.microsoft.com/office/powerpoint/2010/main" val="4200425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23</a:t>
            </a:fld>
            <a:endParaRPr lang="it-IT"/>
          </a:p>
        </p:txBody>
      </p:sp>
    </p:spTree>
    <p:extLst>
      <p:ext uri="{BB962C8B-B14F-4D97-AF65-F5344CB8AC3E}">
        <p14:creationId xmlns:p14="http://schemas.microsoft.com/office/powerpoint/2010/main" val="488781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24</a:t>
            </a:fld>
            <a:endParaRPr lang="it-IT"/>
          </a:p>
        </p:txBody>
      </p:sp>
    </p:spTree>
    <p:extLst>
      <p:ext uri="{BB962C8B-B14F-4D97-AF65-F5344CB8AC3E}">
        <p14:creationId xmlns:p14="http://schemas.microsoft.com/office/powerpoint/2010/main" val="337004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La variabilità dell’esposizione e dell’inclinazione dei versanti, la differente natura delle rocce e del tipo di terreno unitamente alle diversità delle condizioni microclimatiche stazionali conferiscono alle foreste di questa porzione di Appennino settentrionale una straordinaria variabilità di tipologie a cui corrisponde una sorprendente biodiversità intraspecifica, interspecifica e ambientale.</a:t>
            </a:r>
          </a:p>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7</a:t>
            </a:fld>
            <a:endParaRPr lang="it-IT"/>
          </a:p>
        </p:txBody>
      </p:sp>
    </p:spTree>
    <p:extLst>
      <p:ext uri="{BB962C8B-B14F-4D97-AF65-F5344CB8AC3E}">
        <p14:creationId xmlns:p14="http://schemas.microsoft.com/office/powerpoint/2010/main" val="4200425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25</a:t>
            </a:fld>
            <a:endParaRPr lang="it-IT"/>
          </a:p>
        </p:txBody>
      </p:sp>
    </p:spTree>
    <p:extLst>
      <p:ext uri="{BB962C8B-B14F-4D97-AF65-F5344CB8AC3E}">
        <p14:creationId xmlns:p14="http://schemas.microsoft.com/office/powerpoint/2010/main" val="2124909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26</a:t>
            </a:fld>
            <a:endParaRPr lang="it-IT"/>
          </a:p>
        </p:txBody>
      </p:sp>
    </p:spTree>
    <p:extLst>
      <p:ext uri="{BB962C8B-B14F-4D97-AF65-F5344CB8AC3E}">
        <p14:creationId xmlns:p14="http://schemas.microsoft.com/office/powerpoint/2010/main" val="1825681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27</a:t>
            </a:fld>
            <a:endParaRPr lang="it-IT"/>
          </a:p>
        </p:txBody>
      </p:sp>
    </p:spTree>
    <p:extLst>
      <p:ext uri="{BB962C8B-B14F-4D97-AF65-F5344CB8AC3E}">
        <p14:creationId xmlns:p14="http://schemas.microsoft.com/office/powerpoint/2010/main" val="337127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28</a:t>
            </a:fld>
            <a:endParaRPr lang="it-IT"/>
          </a:p>
        </p:txBody>
      </p:sp>
    </p:spTree>
    <p:extLst>
      <p:ext uri="{BB962C8B-B14F-4D97-AF65-F5344CB8AC3E}">
        <p14:creationId xmlns:p14="http://schemas.microsoft.com/office/powerpoint/2010/main" val="38223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29</a:t>
            </a:fld>
            <a:endParaRPr lang="it-IT"/>
          </a:p>
        </p:txBody>
      </p:sp>
    </p:spTree>
    <p:extLst>
      <p:ext uri="{BB962C8B-B14F-4D97-AF65-F5344CB8AC3E}">
        <p14:creationId xmlns:p14="http://schemas.microsoft.com/office/powerpoint/2010/main" val="2021540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Per secoli i boschi della riserva di proprietà privata e pubblica, sono stati ampiamente utilizzati dall'uomo soprattutto per la produzione di carbone e legna da ardere e in tempi più remoti anche per la produzione di legname da lavoro.</a:t>
            </a:r>
            <a:r>
              <a:rPr lang="it-IT" sz="1200" kern="1200" baseline="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Queste utilizzazioni, spesso eccessive per frequenza ed intensità, hanno portato nel tempo ad una forte semplificazione degli ecosistemi forestali, la cui estensione risultava già gravata da una fortissima contrazione per fare spazio alle coltivazioni e al pascolo necessari al sostentamento delle popolazioni montane. </a:t>
            </a:r>
          </a:p>
        </p:txBody>
      </p:sp>
      <p:sp>
        <p:nvSpPr>
          <p:cNvPr id="4" name="Segnaposto numero diapositiva 3"/>
          <p:cNvSpPr>
            <a:spLocks noGrp="1"/>
          </p:cNvSpPr>
          <p:nvPr>
            <p:ph type="sldNum" sz="quarter" idx="10"/>
          </p:nvPr>
        </p:nvSpPr>
        <p:spPr/>
        <p:txBody>
          <a:bodyPr/>
          <a:lstStyle/>
          <a:p>
            <a:fld id="{A3F69308-E265-4C5A-8715-AB29980C8BBE}" type="slidenum">
              <a:rPr lang="it-IT" smtClean="0"/>
              <a:t>8</a:t>
            </a:fld>
            <a:endParaRPr lang="it-IT"/>
          </a:p>
        </p:txBody>
      </p:sp>
    </p:spTree>
    <p:extLst>
      <p:ext uri="{BB962C8B-B14F-4D97-AF65-F5344CB8AC3E}">
        <p14:creationId xmlns:p14="http://schemas.microsoft.com/office/powerpoint/2010/main" val="4200425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9</a:t>
            </a:fld>
            <a:endParaRPr lang="it-IT"/>
          </a:p>
        </p:txBody>
      </p:sp>
    </p:spTree>
    <p:extLst>
      <p:ext uri="{BB962C8B-B14F-4D97-AF65-F5344CB8AC3E}">
        <p14:creationId xmlns:p14="http://schemas.microsoft.com/office/powerpoint/2010/main" val="420042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3F69308-E265-4C5A-8715-AB29980C8BBE}" type="slidenum">
              <a:rPr lang="it-IT" smtClean="0"/>
              <a:t>10</a:t>
            </a:fld>
            <a:endParaRPr lang="it-IT"/>
          </a:p>
        </p:txBody>
      </p:sp>
    </p:spTree>
    <p:extLst>
      <p:ext uri="{BB962C8B-B14F-4D97-AF65-F5344CB8AC3E}">
        <p14:creationId xmlns:p14="http://schemas.microsoft.com/office/powerpoint/2010/main" val="3476150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3F69308-E265-4C5A-8715-AB29980C8BBE}" type="slidenum">
              <a:rPr lang="it-IT" smtClean="0"/>
              <a:t>11</a:t>
            </a:fld>
            <a:endParaRPr lang="it-IT"/>
          </a:p>
        </p:txBody>
      </p:sp>
    </p:spTree>
    <p:extLst>
      <p:ext uri="{BB962C8B-B14F-4D97-AF65-F5344CB8AC3E}">
        <p14:creationId xmlns:p14="http://schemas.microsoft.com/office/powerpoint/2010/main" val="375226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12</a:t>
            </a:fld>
            <a:endParaRPr lang="it-IT"/>
          </a:p>
        </p:txBody>
      </p:sp>
    </p:spTree>
    <p:extLst>
      <p:ext uri="{BB962C8B-B14F-4D97-AF65-F5344CB8AC3E}">
        <p14:creationId xmlns:p14="http://schemas.microsoft.com/office/powerpoint/2010/main" val="4200425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13</a:t>
            </a:fld>
            <a:endParaRPr lang="it-IT"/>
          </a:p>
        </p:txBody>
      </p:sp>
    </p:spTree>
    <p:extLst>
      <p:ext uri="{BB962C8B-B14F-4D97-AF65-F5344CB8AC3E}">
        <p14:creationId xmlns:p14="http://schemas.microsoft.com/office/powerpoint/2010/main" val="426108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3F69308-E265-4C5A-8715-AB29980C8BBE}" type="slidenum">
              <a:rPr lang="it-IT" smtClean="0"/>
              <a:t>14</a:t>
            </a:fld>
            <a:endParaRPr lang="it-IT"/>
          </a:p>
        </p:txBody>
      </p:sp>
    </p:spTree>
    <p:extLst>
      <p:ext uri="{BB962C8B-B14F-4D97-AF65-F5344CB8AC3E}">
        <p14:creationId xmlns:p14="http://schemas.microsoft.com/office/powerpoint/2010/main" val="291362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D0B2F2D-EB7B-4F20-AB97-69A683A271C0}" type="datetimeFigureOut">
              <a:rPr lang="it-IT" smtClean="0"/>
              <a:t>05/11/2021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E3F105-C0B1-467A-9A88-826ABD90B818}" type="slidenum">
              <a:rPr lang="it-IT" smtClean="0"/>
              <a:t>‹N›</a:t>
            </a:fld>
            <a:endParaRPr lang="it-IT"/>
          </a:p>
        </p:txBody>
      </p:sp>
    </p:spTree>
    <p:extLst>
      <p:ext uri="{BB962C8B-B14F-4D97-AF65-F5344CB8AC3E}">
        <p14:creationId xmlns:p14="http://schemas.microsoft.com/office/powerpoint/2010/main" val="221714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D0B2F2D-EB7B-4F20-AB97-69A683A271C0}" type="datetimeFigureOut">
              <a:rPr lang="it-IT" smtClean="0"/>
              <a:t>05/11/2021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E3F105-C0B1-467A-9A88-826ABD90B818}" type="slidenum">
              <a:rPr lang="it-IT" smtClean="0"/>
              <a:t>‹N›</a:t>
            </a:fld>
            <a:endParaRPr lang="it-IT"/>
          </a:p>
        </p:txBody>
      </p:sp>
    </p:spTree>
    <p:extLst>
      <p:ext uri="{BB962C8B-B14F-4D97-AF65-F5344CB8AC3E}">
        <p14:creationId xmlns:p14="http://schemas.microsoft.com/office/powerpoint/2010/main" val="2404597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D0B2F2D-EB7B-4F20-AB97-69A683A271C0}" type="datetimeFigureOut">
              <a:rPr lang="it-IT" smtClean="0"/>
              <a:t>05/11/2021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E3F105-C0B1-467A-9A88-826ABD90B818}" type="slidenum">
              <a:rPr lang="it-IT" smtClean="0"/>
              <a:t>‹N›</a:t>
            </a:fld>
            <a:endParaRPr lang="it-IT"/>
          </a:p>
        </p:txBody>
      </p:sp>
    </p:spTree>
    <p:extLst>
      <p:ext uri="{BB962C8B-B14F-4D97-AF65-F5344CB8AC3E}">
        <p14:creationId xmlns:p14="http://schemas.microsoft.com/office/powerpoint/2010/main" val="95792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D0B2F2D-EB7B-4F20-AB97-69A683A271C0}" type="datetimeFigureOut">
              <a:rPr lang="it-IT" smtClean="0"/>
              <a:t>05/11/2021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E3F105-C0B1-467A-9A88-826ABD90B818}" type="slidenum">
              <a:rPr lang="it-IT" smtClean="0"/>
              <a:t>‹N›</a:t>
            </a:fld>
            <a:endParaRPr lang="it-IT"/>
          </a:p>
        </p:txBody>
      </p:sp>
    </p:spTree>
    <p:extLst>
      <p:ext uri="{BB962C8B-B14F-4D97-AF65-F5344CB8AC3E}">
        <p14:creationId xmlns:p14="http://schemas.microsoft.com/office/powerpoint/2010/main" val="251452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CD0B2F2D-EB7B-4F20-AB97-69A683A271C0}" type="datetimeFigureOut">
              <a:rPr lang="it-IT" smtClean="0"/>
              <a:t>05/11/2021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E3F105-C0B1-467A-9A88-826ABD90B818}" type="slidenum">
              <a:rPr lang="it-IT" smtClean="0"/>
              <a:t>‹N›</a:t>
            </a:fld>
            <a:endParaRPr lang="it-IT"/>
          </a:p>
        </p:txBody>
      </p:sp>
    </p:spTree>
    <p:extLst>
      <p:ext uri="{BB962C8B-B14F-4D97-AF65-F5344CB8AC3E}">
        <p14:creationId xmlns:p14="http://schemas.microsoft.com/office/powerpoint/2010/main" val="334565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D0B2F2D-EB7B-4F20-AB97-69A683A271C0}" type="datetimeFigureOut">
              <a:rPr lang="it-IT" smtClean="0"/>
              <a:t>05/11/2021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1E3F105-C0B1-467A-9A88-826ABD90B818}" type="slidenum">
              <a:rPr lang="it-IT" smtClean="0"/>
              <a:t>‹N›</a:t>
            </a:fld>
            <a:endParaRPr lang="it-IT"/>
          </a:p>
        </p:txBody>
      </p:sp>
    </p:spTree>
    <p:extLst>
      <p:ext uri="{BB962C8B-B14F-4D97-AF65-F5344CB8AC3E}">
        <p14:creationId xmlns:p14="http://schemas.microsoft.com/office/powerpoint/2010/main" val="1826296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D0B2F2D-EB7B-4F20-AB97-69A683A271C0}" type="datetimeFigureOut">
              <a:rPr lang="it-IT" smtClean="0"/>
              <a:t>05/11/2021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1E3F105-C0B1-467A-9A88-826ABD90B818}" type="slidenum">
              <a:rPr lang="it-IT" smtClean="0"/>
              <a:t>‹N›</a:t>
            </a:fld>
            <a:endParaRPr lang="it-IT"/>
          </a:p>
        </p:txBody>
      </p:sp>
    </p:spTree>
    <p:extLst>
      <p:ext uri="{BB962C8B-B14F-4D97-AF65-F5344CB8AC3E}">
        <p14:creationId xmlns:p14="http://schemas.microsoft.com/office/powerpoint/2010/main" val="609398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CD0B2F2D-EB7B-4F20-AB97-69A683A271C0}" type="datetimeFigureOut">
              <a:rPr lang="it-IT" smtClean="0"/>
              <a:t>05/11/2021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1E3F105-C0B1-467A-9A88-826ABD90B818}" type="slidenum">
              <a:rPr lang="it-IT" smtClean="0"/>
              <a:t>‹N›</a:t>
            </a:fld>
            <a:endParaRPr lang="it-IT"/>
          </a:p>
        </p:txBody>
      </p:sp>
    </p:spTree>
    <p:extLst>
      <p:ext uri="{BB962C8B-B14F-4D97-AF65-F5344CB8AC3E}">
        <p14:creationId xmlns:p14="http://schemas.microsoft.com/office/powerpoint/2010/main" val="626648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D0B2F2D-EB7B-4F20-AB97-69A683A271C0}" type="datetimeFigureOut">
              <a:rPr lang="it-IT" smtClean="0"/>
              <a:t>05/11/2021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1E3F105-C0B1-467A-9A88-826ABD90B818}" type="slidenum">
              <a:rPr lang="it-IT" smtClean="0"/>
              <a:t>‹N›</a:t>
            </a:fld>
            <a:endParaRPr lang="it-IT"/>
          </a:p>
        </p:txBody>
      </p:sp>
    </p:spTree>
    <p:extLst>
      <p:ext uri="{BB962C8B-B14F-4D97-AF65-F5344CB8AC3E}">
        <p14:creationId xmlns:p14="http://schemas.microsoft.com/office/powerpoint/2010/main" val="1298113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D0B2F2D-EB7B-4F20-AB97-69A683A271C0}" type="datetimeFigureOut">
              <a:rPr lang="it-IT" smtClean="0"/>
              <a:t>05/11/2021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1E3F105-C0B1-467A-9A88-826ABD90B818}" type="slidenum">
              <a:rPr lang="it-IT" smtClean="0"/>
              <a:t>‹N›</a:t>
            </a:fld>
            <a:endParaRPr lang="it-IT"/>
          </a:p>
        </p:txBody>
      </p:sp>
    </p:spTree>
    <p:extLst>
      <p:ext uri="{BB962C8B-B14F-4D97-AF65-F5344CB8AC3E}">
        <p14:creationId xmlns:p14="http://schemas.microsoft.com/office/powerpoint/2010/main" val="60562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D0B2F2D-EB7B-4F20-AB97-69A683A271C0}" type="datetimeFigureOut">
              <a:rPr lang="it-IT" smtClean="0"/>
              <a:t>05/11/2021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1E3F105-C0B1-467A-9A88-826ABD90B818}" type="slidenum">
              <a:rPr lang="it-IT" smtClean="0"/>
              <a:t>‹N›</a:t>
            </a:fld>
            <a:endParaRPr lang="it-IT"/>
          </a:p>
        </p:txBody>
      </p:sp>
    </p:spTree>
    <p:extLst>
      <p:ext uri="{BB962C8B-B14F-4D97-AF65-F5344CB8AC3E}">
        <p14:creationId xmlns:p14="http://schemas.microsoft.com/office/powerpoint/2010/main" val="204714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B2F2D-EB7B-4F20-AB97-69A683A271C0}" type="datetimeFigureOut">
              <a:rPr lang="it-IT" smtClean="0"/>
              <a:t>05/11/2021</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3F105-C0B1-467A-9A88-826ABD90B818}" type="slidenum">
              <a:rPr lang="it-IT" smtClean="0"/>
              <a:t>‹N›</a:t>
            </a:fld>
            <a:endParaRPr lang="it-IT"/>
          </a:p>
        </p:txBody>
      </p:sp>
    </p:spTree>
    <p:extLst>
      <p:ext uri="{BB962C8B-B14F-4D97-AF65-F5344CB8AC3E}">
        <p14:creationId xmlns:p14="http://schemas.microsoft.com/office/powerpoint/2010/main" val="2383904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30.jpeg"/><Relationship Id="rId4" Type="http://schemas.openxmlformats.org/officeDocument/2006/relationships/image" Target="../media/image20.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1.jpe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9.jp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0.jp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1.jpe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2.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3.jp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l="25943" t="10384" r="4134" b="5504"/>
          <a:stretch/>
        </p:blipFill>
        <p:spPr>
          <a:xfrm>
            <a:off x="-384720" y="1"/>
            <a:ext cx="12576720" cy="6857999"/>
          </a:xfrm>
          <a:prstGeom prst="rect">
            <a:avLst/>
          </a:prstGeom>
        </p:spPr>
      </p:pic>
      <p:sp>
        <p:nvSpPr>
          <p:cNvPr id="5" name="CasellaDiTesto 4"/>
          <p:cNvSpPr txBox="1"/>
          <p:nvPr/>
        </p:nvSpPr>
        <p:spPr>
          <a:xfrm>
            <a:off x="0" y="1894582"/>
            <a:ext cx="5879976" cy="3462486"/>
          </a:xfrm>
          <a:prstGeom prst="rect">
            <a:avLst/>
          </a:prstGeom>
          <a:solidFill>
            <a:srgbClr val="FFC000"/>
          </a:solidFill>
        </p:spPr>
        <p:txBody>
          <a:bodyPr wrap="square" rtlCol="0">
            <a:spAutoFit/>
          </a:bodyPr>
          <a:lstStyle/>
          <a:p>
            <a:r>
              <a:rPr lang="it-IT" sz="5000" dirty="0"/>
              <a:t>Riserva di biosfera &amp; foreste.</a:t>
            </a:r>
          </a:p>
          <a:p>
            <a:r>
              <a:rPr lang="it-IT" sz="3500" dirty="0"/>
              <a:t>Progetti per l’adattamento e il contrasto al cambiamento climatico</a:t>
            </a:r>
          </a:p>
          <a:p>
            <a:endParaRPr lang="it-IT" sz="1400" dirty="0"/>
          </a:p>
        </p:txBody>
      </p:sp>
      <p:pic>
        <p:nvPicPr>
          <p:cNvPr id="6" name="Immagine 5">
            <a:extLst>
              <a:ext uri="{FF2B5EF4-FFF2-40B4-BE49-F238E27FC236}">
                <a16:creationId xmlns:a16="http://schemas.microsoft.com/office/drawing/2014/main" id="{4ADA3BBF-C7BD-4D01-B7E9-6DE8346292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78" y="5186064"/>
            <a:ext cx="13360045" cy="2592288"/>
          </a:xfrm>
          <a:prstGeom prst="rect">
            <a:avLst/>
          </a:prstGeom>
        </p:spPr>
      </p:pic>
    </p:spTree>
    <p:extLst>
      <p:ext uri="{BB962C8B-B14F-4D97-AF65-F5344CB8AC3E}">
        <p14:creationId xmlns:p14="http://schemas.microsoft.com/office/powerpoint/2010/main" val="3814149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ADA3BBF-C7BD-4D01-B7E9-6DE834629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78" y="5186064"/>
            <a:ext cx="13360045" cy="2592288"/>
          </a:xfrm>
          <a:prstGeom prst="rect">
            <a:avLst/>
          </a:prstGeom>
        </p:spPr>
      </p:pic>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l="25943" t="10384" r="4134" b="5504"/>
          <a:stretch/>
        </p:blipFill>
        <p:spPr>
          <a:xfrm>
            <a:off x="-440226" y="75424"/>
            <a:ext cx="12576720" cy="6857999"/>
          </a:xfrm>
          <a:prstGeom prst="rect">
            <a:avLst/>
          </a:prstGeom>
        </p:spPr>
      </p:pic>
      <p:sp>
        <p:nvSpPr>
          <p:cNvPr id="5" name="CasellaDiTesto 4"/>
          <p:cNvSpPr txBox="1"/>
          <p:nvPr/>
        </p:nvSpPr>
        <p:spPr>
          <a:xfrm>
            <a:off x="0" y="1419284"/>
            <a:ext cx="11997520" cy="5062924"/>
          </a:xfrm>
          <a:prstGeom prst="rect">
            <a:avLst/>
          </a:prstGeom>
          <a:solidFill>
            <a:srgbClr val="FFC000"/>
          </a:solidFill>
        </p:spPr>
        <p:txBody>
          <a:bodyPr wrap="square" rtlCol="0">
            <a:spAutoFit/>
          </a:bodyPr>
          <a:lstStyle/>
          <a:p>
            <a:r>
              <a:rPr lang="it-IT" sz="5000" dirty="0"/>
              <a:t>Riserva di biosfera &amp; foreste.</a:t>
            </a:r>
          </a:p>
          <a:p>
            <a:pPr marL="342900" lvl="0" indent="-342900" algn="just">
              <a:spcAft>
                <a:spcPts val="600"/>
              </a:spcAft>
              <a:buFont typeface="+mj-lt"/>
              <a:buAutoNum type="arabicParenR"/>
              <a:tabLst>
                <a:tab pos="180340" algn="l"/>
                <a:tab pos="449580" algn="l"/>
              </a:tabLst>
            </a:pP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maggior </a:t>
            </a:r>
            <a:r>
              <a:rPr lang="it-IT"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rewilding</a:t>
            </a: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nelle riserve naturali e nelle proprietà demaniali, quindi più foreste vetuste o più vetustà per i nostri boschi maturi per contribuire a conservare la biodiversità ed a aumentare la resilienza e la resistenza al cambiamento climatico;</a:t>
            </a:r>
            <a:endParaRPr lang="it-IT" sz="1800" dirty="0">
              <a:effectLst/>
              <a:latin typeface="Bookman"/>
              <a:ea typeface="Times New Roman" panose="02020603050405020304" pitchFamily="18" charset="0"/>
              <a:cs typeface="Times New Roman" panose="02020603050405020304" pitchFamily="18" charset="0"/>
            </a:endParaRPr>
          </a:p>
          <a:p>
            <a:pPr marL="342900" lvl="0" indent="-342900" algn="just">
              <a:spcAft>
                <a:spcPts val="600"/>
              </a:spcAft>
              <a:buFont typeface="+mj-lt"/>
              <a:buAutoNum type="arabicParenR"/>
              <a:tabLst>
                <a:tab pos="180340" algn="l"/>
                <a:tab pos="449580" algn="l"/>
              </a:tabLst>
            </a:pP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più associazionismo, ovvero più accorpamento delle proprietà e delle gestioni, in forme consortili o usi civici, in modo da poter operare con superfici e quantità adeguate che consentano più economicità, efficienza e innovazione;</a:t>
            </a:r>
            <a:endParaRPr lang="it-IT" sz="1800" dirty="0">
              <a:effectLst/>
              <a:latin typeface="Bookman"/>
              <a:ea typeface="Times New Roman" panose="02020603050405020304" pitchFamily="18" charset="0"/>
              <a:cs typeface="Times New Roman" panose="02020603050405020304" pitchFamily="18" charset="0"/>
            </a:endParaRPr>
          </a:p>
          <a:p>
            <a:pPr marL="342900" lvl="0" indent="-342900" algn="just">
              <a:spcAft>
                <a:spcPts val="600"/>
              </a:spcAft>
              <a:buFont typeface="+mj-lt"/>
              <a:buAutoNum type="arabicParenR"/>
              <a:tabLst>
                <a:tab pos="180340" algn="l"/>
                <a:tab pos="449580" algn="l"/>
              </a:tabLst>
            </a:pP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maggiore naturalità nella struttura delle foreste dei beni di uso civico e dei consorzi gestite attraverso piani di assestamento, al fine di differenziare il patrimonio e il paesaggio, ridurre la frequenza dei tagli, poter disporre di legname più adatto per usi più nobili, conservativi e a maggior valore aggiunto in termini di reddito e di lavoro;</a:t>
            </a:r>
            <a:endParaRPr lang="it-IT" sz="1800" dirty="0">
              <a:effectLst/>
              <a:latin typeface="Bookman"/>
              <a:ea typeface="Times New Roman" panose="02020603050405020304" pitchFamily="18" charset="0"/>
              <a:cs typeface="Times New Roman" panose="02020603050405020304" pitchFamily="18" charset="0"/>
            </a:endParaRPr>
          </a:p>
          <a:p>
            <a:pPr marL="342900" lvl="0" indent="-342900" algn="just">
              <a:spcAft>
                <a:spcPts val="600"/>
              </a:spcAft>
              <a:buFont typeface="+mj-lt"/>
              <a:buAutoNum type="arabicParenR"/>
              <a:tabLst>
                <a:tab pos="180340" algn="l"/>
                <a:tab pos="449580" algn="l"/>
              </a:tabLst>
            </a:pP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migliore qualità nel governo a ceduo anche attraverso l’introduzione di tecniche operative innovative e strategie di taglio, al fine di ridurre la dispersione di CO</a:t>
            </a:r>
            <a:r>
              <a:rPr lang="it-IT" sz="1800" dirty="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₂</a:t>
            </a: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dal suolo e migliorare le capacità di ricrescita;</a:t>
            </a:r>
            <a:endParaRPr lang="it-IT" sz="1800" dirty="0">
              <a:effectLst/>
              <a:latin typeface="Bookman"/>
              <a:ea typeface="Times New Roman" panose="02020603050405020304" pitchFamily="18" charset="0"/>
              <a:cs typeface="Times New Roman" panose="02020603050405020304" pitchFamily="18" charset="0"/>
            </a:endParaRPr>
          </a:p>
          <a:p>
            <a:pPr marL="342900" lvl="0" indent="-342900" algn="just">
              <a:spcAft>
                <a:spcPts val="600"/>
              </a:spcAft>
              <a:buFont typeface="+mj-lt"/>
              <a:buAutoNum type="arabicParenR"/>
              <a:tabLst>
                <a:tab pos="180340" algn="l"/>
                <a:tab pos="449580" algn="l"/>
              </a:tabLst>
            </a:pP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più certificazione di gestione responsabile e sostenibile per far crescere la cultura d’impresa del bosco, responsabilità e qualità della gestione e partecipazione trasparente a tutte le filiere di utilizzo;</a:t>
            </a:r>
            <a:endParaRPr lang="it-IT" sz="1800" dirty="0">
              <a:effectLst/>
              <a:latin typeface="Bookman"/>
              <a:ea typeface="Times New Roman" panose="02020603050405020304" pitchFamily="18" charset="0"/>
              <a:cs typeface="Times New Roman" panose="02020603050405020304" pitchFamily="18" charset="0"/>
            </a:endParaRPr>
          </a:p>
          <a:p>
            <a:endParaRPr lang="it-IT" sz="1400" dirty="0"/>
          </a:p>
        </p:txBody>
      </p:sp>
    </p:spTree>
    <p:extLst>
      <p:ext uri="{BB962C8B-B14F-4D97-AF65-F5344CB8AC3E}">
        <p14:creationId xmlns:p14="http://schemas.microsoft.com/office/powerpoint/2010/main" val="3364124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ADA3BBF-C7BD-4D01-B7E9-6DE834629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78" y="5186064"/>
            <a:ext cx="13360045" cy="2592288"/>
          </a:xfrm>
          <a:prstGeom prst="rect">
            <a:avLst/>
          </a:prstGeom>
        </p:spPr>
      </p:pic>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l="25943" t="10384" r="4134" b="5504"/>
          <a:stretch/>
        </p:blipFill>
        <p:spPr>
          <a:xfrm>
            <a:off x="-384720" y="1"/>
            <a:ext cx="12576720" cy="6857999"/>
          </a:xfrm>
          <a:prstGeom prst="rect">
            <a:avLst/>
          </a:prstGeom>
        </p:spPr>
      </p:pic>
      <p:sp>
        <p:nvSpPr>
          <p:cNvPr id="5" name="CasellaDiTesto 4"/>
          <p:cNvSpPr txBox="1"/>
          <p:nvPr/>
        </p:nvSpPr>
        <p:spPr>
          <a:xfrm>
            <a:off x="35798" y="1553558"/>
            <a:ext cx="11640616" cy="5678478"/>
          </a:xfrm>
          <a:prstGeom prst="rect">
            <a:avLst/>
          </a:prstGeom>
          <a:solidFill>
            <a:srgbClr val="FFC000"/>
          </a:solidFill>
        </p:spPr>
        <p:txBody>
          <a:bodyPr wrap="square" rtlCol="0">
            <a:spAutoFit/>
          </a:bodyPr>
          <a:lstStyle/>
          <a:p>
            <a:r>
              <a:rPr lang="it-IT" sz="5000" dirty="0"/>
              <a:t>Riserva di biosfera &amp; foreste – 10 PUNTI</a:t>
            </a:r>
          </a:p>
          <a:p>
            <a:pPr marL="342900" lvl="0" indent="-342900" algn="just">
              <a:spcAft>
                <a:spcPts val="600"/>
              </a:spcAft>
              <a:buFont typeface="+mj-lt"/>
              <a:buAutoNum type="arabicParenR" startAt="6"/>
              <a:tabLst>
                <a:tab pos="180340" algn="l"/>
                <a:tab pos="449580" algn="l"/>
              </a:tabLst>
            </a:pP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maggiore diversificazione negli usi del legno prelevato affiancando progressivamente all’uso della legna da ardere la destinazione di una parte dei tagli a usi più nobili e più ricchi di valore aggiunto;</a:t>
            </a:r>
            <a:endParaRPr lang="it-IT" sz="1800" dirty="0">
              <a:effectLst/>
              <a:latin typeface="Bookman"/>
              <a:ea typeface="Times New Roman" panose="02020603050405020304" pitchFamily="18" charset="0"/>
              <a:cs typeface="Times New Roman" panose="02020603050405020304" pitchFamily="18" charset="0"/>
            </a:endParaRPr>
          </a:p>
          <a:p>
            <a:pPr marL="342900" lvl="0" indent="-342900" algn="just">
              <a:spcAft>
                <a:spcPts val="600"/>
              </a:spcAft>
              <a:buFont typeface="+mj-lt"/>
              <a:buAutoNum type="arabicParenR" startAt="6"/>
              <a:tabLst>
                <a:tab pos="180340" algn="l"/>
                <a:tab pos="449580" algn="l"/>
              </a:tabLst>
            </a:pP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più formazione tecnica e professionale per alzare la qualità imprenditoriale, tecnica, professionale di tutti gli operatori del bosco, in quanto addetti a beni e servizi di valore comune;</a:t>
            </a:r>
            <a:endParaRPr lang="it-IT" sz="1800" dirty="0">
              <a:effectLst/>
              <a:latin typeface="Bookman"/>
              <a:ea typeface="Times New Roman" panose="02020603050405020304" pitchFamily="18" charset="0"/>
              <a:cs typeface="Times New Roman" panose="02020603050405020304" pitchFamily="18" charset="0"/>
            </a:endParaRPr>
          </a:p>
          <a:p>
            <a:pPr marL="342900" lvl="0" indent="-342900" algn="just">
              <a:spcAft>
                <a:spcPts val="600"/>
              </a:spcAft>
              <a:buFont typeface="+mj-lt"/>
              <a:buAutoNum type="arabicParenR" startAt="6"/>
              <a:tabLst>
                <a:tab pos="180340" algn="l"/>
                <a:tab pos="449580" algn="l"/>
              </a:tabLst>
            </a:pP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più ricerca per indagare e monitorare gli effetti dei cambiamenti climatici, favorire la conservazione della biodiversità e le attività di conservazione attiva.</a:t>
            </a:r>
            <a:endParaRPr lang="it-IT" sz="1800" dirty="0">
              <a:effectLst/>
              <a:latin typeface="Bookman"/>
              <a:ea typeface="Times New Roman" panose="02020603050405020304" pitchFamily="18" charset="0"/>
              <a:cs typeface="Times New Roman" panose="02020603050405020304" pitchFamily="18" charset="0"/>
            </a:endParaRPr>
          </a:p>
          <a:p>
            <a:pPr marL="342900" lvl="0" indent="-342900" algn="just">
              <a:spcAft>
                <a:spcPts val="600"/>
              </a:spcAft>
              <a:buFont typeface="+mj-lt"/>
              <a:buAutoNum type="arabicParenR" startAt="6"/>
              <a:tabLst>
                <a:tab pos="180340" algn="l"/>
                <a:tab pos="449580" algn="l"/>
              </a:tabLst>
            </a:pP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maggiori risorse pubbliche (e meglio destinate) per remunerare i servizi ecosistemici erogati dalle foreste, i maggiori costi delle gestioni più attente e conservative o eventuali rinunce volontarie alle utilizzazioni da parte di privati, ricordando l’articolo 41 della Costituzione sull’obbligo di indennizzo alla proprietà privata per le limitazioni di interesse generale;</a:t>
            </a:r>
            <a:endParaRPr lang="it-IT" sz="1800" dirty="0">
              <a:effectLst/>
              <a:latin typeface="Bookman"/>
              <a:ea typeface="Times New Roman" panose="02020603050405020304" pitchFamily="18" charset="0"/>
              <a:cs typeface="Times New Roman" panose="02020603050405020304" pitchFamily="18" charset="0"/>
            </a:endParaRPr>
          </a:p>
          <a:p>
            <a:pPr marL="342900" lvl="0" indent="-342900" algn="just">
              <a:spcAft>
                <a:spcPts val="600"/>
              </a:spcAft>
              <a:buFont typeface="+mj-lt"/>
              <a:buAutoNum type="arabicParenR" startAt="6"/>
              <a:tabLst>
                <a:tab pos="180340" algn="l"/>
                <a:tab pos="449580" algn="l"/>
              </a:tabLst>
            </a:pPr>
            <a:r>
              <a:rPr lang="it-IT"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più governance creando tavoli pubblico-privati e sedi istituzionali adeguate mediante per governare la complessità degli interessi.</a:t>
            </a:r>
            <a:endParaRPr lang="it-IT" sz="1800" dirty="0">
              <a:effectLst/>
              <a:latin typeface="Bookman"/>
              <a:ea typeface="Times New Roman" panose="02020603050405020304" pitchFamily="18" charset="0"/>
              <a:cs typeface="Times New Roman" panose="02020603050405020304" pitchFamily="18" charset="0"/>
            </a:endParaRPr>
          </a:p>
          <a:p>
            <a:endParaRPr lang="it-IT" sz="3500" dirty="0"/>
          </a:p>
          <a:p>
            <a:pPr lvl="0" algn="just">
              <a:spcAft>
                <a:spcPts val="600"/>
              </a:spcAft>
              <a:tabLst>
                <a:tab pos="180340" algn="l"/>
                <a:tab pos="449580" algn="l"/>
              </a:tabLst>
            </a:pPr>
            <a:endParaRPr lang="it-IT" sz="1800" dirty="0">
              <a:effectLst/>
              <a:latin typeface="Bookman"/>
              <a:ea typeface="Times New Roman" panose="02020603050405020304" pitchFamily="18" charset="0"/>
              <a:cs typeface="Times New Roman" panose="02020603050405020304" pitchFamily="18" charset="0"/>
            </a:endParaRPr>
          </a:p>
          <a:p>
            <a:endParaRPr lang="it-IT" sz="1400" dirty="0"/>
          </a:p>
        </p:txBody>
      </p:sp>
    </p:spTree>
    <p:extLst>
      <p:ext uri="{BB962C8B-B14F-4D97-AF65-F5344CB8AC3E}">
        <p14:creationId xmlns:p14="http://schemas.microsoft.com/office/powerpoint/2010/main" val="1704784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00" y="5024790"/>
            <a:ext cx="9144000" cy="492443"/>
          </a:xfrm>
          <a:prstGeom prst="rect">
            <a:avLst/>
          </a:prstGeom>
          <a:noFill/>
          <a:ln>
            <a:noFill/>
          </a:ln>
        </p:spPr>
        <p:txBody>
          <a:bodyPr wrap="square" rtlCol="0">
            <a:spAutoFit/>
          </a:bodyPr>
          <a:lstStyle/>
          <a:p>
            <a:pPr algn="ctr"/>
            <a:endParaRPr lang="it-IT" sz="2600" b="1">
              <a:solidFill>
                <a:srgbClr val="002060"/>
              </a:solidFill>
            </a:endParaRPr>
          </a:p>
        </p:txBody>
      </p:sp>
      <p:sp>
        <p:nvSpPr>
          <p:cNvPr id="8" name="Rettangolo 7"/>
          <p:cNvSpPr/>
          <p:nvPr/>
        </p:nvSpPr>
        <p:spPr>
          <a:xfrm>
            <a:off x="0" y="0"/>
            <a:ext cx="12192000" cy="155679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24000" y="344850"/>
            <a:ext cx="9143999"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 RISERVA DI BIOSFERA E CLIMA</a:t>
            </a:r>
          </a:p>
        </p:txBody>
      </p:sp>
      <p:sp>
        <p:nvSpPr>
          <p:cNvPr id="18" name="Rettangolo 17">
            <a:extLst>
              <a:ext uri="{FF2B5EF4-FFF2-40B4-BE49-F238E27FC236}">
                <a16:creationId xmlns:a16="http://schemas.microsoft.com/office/drawing/2014/main" id="{F61F6E26-3A3A-4F04-BFDD-B55C68F9C3EB}"/>
              </a:ext>
            </a:extLst>
          </p:cNvPr>
          <p:cNvSpPr/>
          <p:nvPr/>
        </p:nvSpPr>
        <p:spPr>
          <a:xfrm>
            <a:off x="0" y="4816898"/>
            <a:ext cx="12192000" cy="204110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1743" y="2852936"/>
            <a:ext cx="1284737" cy="1843238"/>
          </a:xfrm>
          <a:prstGeom prst="rect">
            <a:avLst/>
          </a:prstGeom>
        </p:spPr>
      </p:pic>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216" y="3354987"/>
            <a:ext cx="2541679" cy="2354792"/>
          </a:xfrm>
          <a:prstGeom prst="rect">
            <a:avLst/>
          </a:prstGeom>
        </p:spPr>
      </p:pic>
      <p:pic>
        <p:nvPicPr>
          <p:cNvPr id="14" name="Immagine 13"/>
          <p:cNvPicPr>
            <a:picLocks noChangeAspect="1"/>
          </p:cNvPicPr>
          <p:nvPr/>
        </p:nvPicPr>
        <p:blipFill rotWithShape="1">
          <a:blip r:embed="rId3">
            <a:extLst>
              <a:ext uri="{28A0092B-C50C-407E-A947-70E740481C1C}">
                <a14:useLocalDpi xmlns:a14="http://schemas.microsoft.com/office/drawing/2010/main" val="0"/>
              </a:ext>
            </a:extLst>
          </a:blip>
          <a:srcRect b="15082"/>
          <a:stretch/>
        </p:blipFill>
        <p:spPr>
          <a:xfrm>
            <a:off x="10116484" y="2311118"/>
            <a:ext cx="2517301" cy="2559588"/>
          </a:xfrm>
          <a:prstGeom prst="rect">
            <a:avLst/>
          </a:prstGeom>
        </p:spPr>
      </p:pic>
      <p:pic>
        <p:nvPicPr>
          <p:cNvPr id="19" name="Immagin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125" y="3470301"/>
            <a:ext cx="2217203" cy="1736809"/>
          </a:xfrm>
          <a:prstGeom prst="rect">
            <a:avLst/>
          </a:prstGeom>
        </p:spPr>
      </p:pic>
      <p:pic>
        <p:nvPicPr>
          <p:cNvPr id="16" name="Immagin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655" y="3503427"/>
            <a:ext cx="1370372" cy="1966100"/>
          </a:xfrm>
          <a:prstGeom prst="rect">
            <a:avLst/>
          </a:prstGeom>
        </p:spPr>
      </p:pic>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408" y="140680"/>
            <a:ext cx="1044624" cy="1078236"/>
          </a:xfrm>
          <a:prstGeom prst="rect">
            <a:avLst/>
          </a:prstGeom>
        </p:spPr>
      </p:pic>
      <p:pic>
        <p:nvPicPr>
          <p:cNvPr id="22" name="Immagine 21">
            <a:extLst>
              <a:ext uri="{FF2B5EF4-FFF2-40B4-BE49-F238E27FC236}">
                <a16:creationId xmlns:a16="http://schemas.microsoft.com/office/drawing/2014/main" id="{05A27355-7B9A-412E-B439-9592E2A14B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405" y="3633086"/>
            <a:ext cx="2217203" cy="1736809"/>
          </a:xfrm>
          <a:prstGeom prst="rect">
            <a:avLst/>
          </a:prstGeom>
        </p:spPr>
      </p:pic>
      <p:pic>
        <p:nvPicPr>
          <p:cNvPr id="21" name="Immagine 20">
            <a:extLst>
              <a:ext uri="{FF2B5EF4-FFF2-40B4-BE49-F238E27FC236}">
                <a16:creationId xmlns:a16="http://schemas.microsoft.com/office/drawing/2014/main" id="{350A705C-F101-46EF-9272-149A9B57F5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2880" y="3694560"/>
            <a:ext cx="1472677" cy="1966099"/>
          </a:xfrm>
          <a:prstGeom prst="rect">
            <a:avLst/>
          </a:prstGeom>
        </p:spPr>
      </p:pic>
      <p:pic>
        <p:nvPicPr>
          <p:cNvPr id="20" name="Immagine 19">
            <a:extLst>
              <a:ext uri="{FF2B5EF4-FFF2-40B4-BE49-F238E27FC236}">
                <a16:creationId xmlns:a16="http://schemas.microsoft.com/office/drawing/2014/main" id="{E98A5F7F-38A9-469A-9301-718B9F3488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409" y="3354573"/>
            <a:ext cx="1709032" cy="2505050"/>
          </a:xfrm>
          <a:prstGeom prst="rect">
            <a:avLst/>
          </a:prstGeom>
        </p:spPr>
      </p:pic>
      <p:pic>
        <p:nvPicPr>
          <p:cNvPr id="23" name="Immagine 22">
            <a:extLst>
              <a:ext uri="{FF2B5EF4-FFF2-40B4-BE49-F238E27FC236}">
                <a16:creationId xmlns:a16="http://schemas.microsoft.com/office/drawing/2014/main" id="{5E30D1F2-E471-4B0F-96E0-328AED5EC6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71" y="2994184"/>
            <a:ext cx="1521838" cy="2183411"/>
          </a:xfrm>
          <a:prstGeom prst="rect">
            <a:avLst/>
          </a:prstGeom>
        </p:spPr>
      </p:pic>
      <p:pic>
        <p:nvPicPr>
          <p:cNvPr id="24" name="Immagine 23">
            <a:extLst>
              <a:ext uri="{FF2B5EF4-FFF2-40B4-BE49-F238E27FC236}">
                <a16:creationId xmlns:a16="http://schemas.microsoft.com/office/drawing/2014/main" id="{8B83FFC2-3FA7-4390-A48A-98726E16B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03" y="3125909"/>
            <a:ext cx="1405654" cy="2016720"/>
          </a:xfrm>
          <a:prstGeom prst="rect">
            <a:avLst/>
          </a:prstGeom>
        </p:spPr>
      </p:pic>
      <p:pic>
        <p:nvPicPr>
          <p:cNvPr id="25" name="Immagine 24">
            <a:extLst>
              <a:ext uri="{FF2B5EF4-FFF2-40B4-BE49-F238E27FC236}">
                <a16:creationId xmlns:a16="http://schemas.microsoft.com/office/drawing/2014/main" id="{1D01DCC0-EE98-42AF-89AB-C91DCF4C02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234" y="3231686"/>
            <a:ext cx="2849026" cy="2231736"/>
          </a:xfrm>
          <a:prstGeom prst="rect">
            <a:avLst/>
          </a:prstGeom>
        </p:spPr>
      </p:pic>
      <p:pic>
        <p:nvPicPr>
          <p:cNvPr id="26" name="Immagine 25">
            <a:extLst>
              <a:ext uri="{FF2B5EF4-FFF2-40B4-BE49-F238E27FC236}">
                <a16:creationId xmlns:a16="http://schemas.microsoft.com/office/drawing/2014/main" id="{4D685524-B8F1-4238-9DBE-D47EC76B321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1449"/>
          <a:stretch/>
        </p:blipFill>
        <p:spPr>
          <a:xfrm>
            <a:off x="1663024" y="3622018"/>
            <a:ext cx="1055134" cy="1566434"/>
          </a:xfrm>
          <a:prstGeom prst="rect">
            <a:avLst/>
          </a:prstGeom>
        </p:spPr>
      </p:pic>
      <p:pic>
        <p:nvPicPr>
          <p:cNvPr id="27" name="Immagine 26">
            <a:extLst>
              <a:ext uri="{FF2B5EF4-FFF2-40B4-BE49-F238E27FC236}">
                <a16:creationId xmlns:a16="http://schemas.microsoft.com/office/drawing/2014/main" id="{4CD3DBDC-BC53-41E7-95B0-6BF93CACB5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80610" y="3132351"/>
            <a:ext cx="2791300" cy="1736809"/>
          </a:xfrm>
          <a:prstGeom prst="rect">
            <a:avLst/>
          </a:prstGeom>
        </p:spPr>
      </p:pic>
      <p:pic>
        <p:nvPicPr>
          <p:cNvPr id="28" name="Immagine 27">
            <a:extLst>
              <a:ext uri="{FF2B5EF4-FFF2-40B4-BE49-F238E27FC236}">
                <a16:creationId xmlns:a16="http://schemas.microsoft.com/office/drawing/2014/main" id="{99030DBC-9213-4B53-9F47-9F8283FB79D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6394" y="3524002"/>
            <a:ext cx="1986921" cy="1849214"/>
          </a:xfrm>
          <a:prstGeom prst="rect">
            <a:avLst/>
          </a:prstGeom>
        </p:spPr>
      </p:pic>
      <p:sp>
        <p:nvSpPr>
          <p:cNvPr id="29" name="CasellaDiTesto 28">
            <a:extLst>
              <a:ext uri="{FF2B5EF4-FFF2-40B4-BE49-F238E27FC236}">
                <a16:creationId xmlns:a16="http://schemas.microsoft.com/office/drawing/2014/main" id="{C53D03CC-B37E-4E6D-8C51-12B561AFBC3E}"/>
              </a:ext>
            </a:extLst>
          </p:cNvPr>
          <p:cNvSpPr txBox="1"/>
          <p:nvPr/>
        </p:nvSpPr>
        <p:spPr>
          <a:xfrm>
            <a:off x="1127448" y="1733446"/>
            <a:ext cx="10667999" cy="1169551"/>
          </a:xfrm>
          <a:prstGeom prst="rect">
            <a:avLst/>
          </a:prstGeom>
          <a:noFill/>
        </p:spPr>
        <p:txBody>
          <a:bodyPr wrap="square" rtlCol="0">
            <a:spAutoFit/>
          </a:bodyPr>
          <a:lstStyle/>
          <a:p>
            <a:pPr algn="ctr"/>
            <a:r>
              <a:rPr lang="it-IT" sz="3500" dirty="0"/>
              <a:t>13 progetti per l’adattamento e il contrasto al cambiamento climatico</a:t>
            </a:r>
          </a:p>
        </p:txBody>
      </p:sp>
    </p:spTree>
    <p:extLst>
      <p:ext uri="{BB962C8B-B14F-4D97-AF65-F5344CB8AC3E}">
        <p14:creationId xmlns:p14="http://schemas.microsoft.com/office/powerpoint/2010/main" val="306323445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00" y="5024790"/>
            <a:ext cx="9144000" cy="492443"/>
          </a:xfrm>
          <a:prstGeom prst="rect">
            <a:avLst/>
          </a:prstGeom>
          <a:noFill/>
          <a:ln>
            <a:noFill/>
          </a:ln>
        </p:spPr>
        <p:txBody>
          <a:bodyPr wrap="square" rtlCol="0">
            <a:spAutoFit/>
          </a:bodyPr>
          <a:lstStyle/>
          <a:p>
            <a:pPr algn="ctr"/>
            <a:endParaRPr lang="it-IT" sz="2600" b="1">
              <a:solidFill>
                <a:srgbClr val="002060"/>
              </a:solidFill>
            </a:endParaRPr>
          </a:p>
        </p:txBody>
      </p:sp>
      <p:sp>
        <p:nvSpPr>
          <p:cNvPr id="8" name="Rettangolo 7"/>
          <p:cNvSpPr/>
          <p:nvPr/>
        </p:nvSpPr>
        <p:spPr>
          <a:xfrm>
            <a:off x="0" y="0"/>
            <a:ext cx="12192000" cy="155679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24000" y="344850"/>
            <a:ext cx="9143999"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PARCHI PER IL CLIMA 2019</a:t>
            </a:r>
          </a:p>
        </p:txBody>
      </p:sp>
      <p:sp>
        <p:nvSpPr>
          <p:cNvPr id="6" name="CasellaDiTesto 5"/>
          <p:cNvSpPr txBox="1"/>
          <p:nvPr/>
        </p:nvSpPr>
        <p:spPr>
          <a:xfrm>
            <a:off x="479376" y="1700808"/>
            <a:ext cx="10513168" cy="2308324"/>
          </a:xfrm>
          <a:prstGeom prst="rect">
            <a:avLst/>
          </a:prstGeom>
          <a:noFill/>
          <a:ln>
            <a:noFill/>
          </a:ln>
        </p:spPr>
        <p:txBody>
          <a:bodyPr wrap="square" rtlCol="0">
            <a:spAutoFit/>
          </a:bodyPr>
          <a:lstStyle/>
          <a:p>
            <a:r>
              <a:rPr lang="it-IT" sz="3600" b="1" dirty="0">
                <a:solidFill>
                  <a:srgbClr val="002060"/>
                </a:solidFill>
              </a:rPr>
              <a:t>Primo programma di interventi per l'efficientamento energetico, la mobilità sostenibile e l'adattamento ai cambiamenti climatici nel Parco nazionale dell'Appennino tosco-emiliano</a:t>
            </a:r>
            <a:endParaRPr lang="it-IT" sz="3600" dirty="0">
              <a:solidFill>
                <a:srgbClr val="002060"/>
              </a:solidFill>
            </a:endParaRPr>
          </a:p>
        </p:txBody>
      </p:sp>
      <p:sp>
        <p:nvSpPr>
          <p:cNvPr id="18" name="Rettangolo 17">
            <a:extLst>
              <a:ext uri="{FF2B5EF4-FFF2-40B4-BE49-F238E27FC236}">
                <a16:creationId xmlns:a16="http://schemas.microsoft.com/office/drawing/2014/main" id="{F61F6E26-3A3A-4F04-BFDD-B55C68F9C3EB}"/>
              </a:ext>
            </a:extLst>
          </p:cNvPr>
          <p:cNvSpPr/>
          <p:nvPr/>
        </p:nvSpPr>
        <p:spPr>
          <a:xfrm>
            <a:off x="0" y="4816898"/>
            <a:ext cx="12192000" cy="204110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6ABF1EE7-B61D-4CB4-A170-A521C7940E5C}"/>
              </a:ext>
            </a:extLst>
          </p:cNvPr>
          <p:cNvSpPr txBox="1"/>
          <p:nvPr/>
        </p:nvSpPr>
        <p:spPr>
          <a:xfrm>
            <a:off x="479376" y="5179258"/>
            <a:ext cx="9144000" cy="553998"/>
          </a:xfrm>
          <a:prstGeom prst="rect">
            <a:avLst/>
          </a:prstGeom>
          <a:noFill/>
          <a:ln>
            <a:noFill/>
          </a:ln>
        </p:spPr>
        <p:txBody>
          <a:bodyPr wrap="square" rtlCol="0">
            <a:spAutoFit/>
          </a:bodyPr>
          <a:lstStyle/>
          <a:p>
            <a:r>
              <a:rPr lang="it-IT" sz="3000" b="1" dirty="0"/>
              <a:t>11 progetti candidati. Importo € 3.177.475</a:t>
            </a:r>
            <a:endParaRPr lang="it-IT" sz="3000" dirty="0"/>
          </a:p>
        </p:txBody>
      </p:sp>
      <p:sp>
        <p:nvSpPr>
          <p:cNvPr id="17" name="CasellaDiTesto 16">
            <a:extLst>
              <a:ext uri="{FF2B5EF4-FFF2-40B4-BE49-F238E27FC236}">
                <a16:creationId xmlns:a16="http://schemas.microsoft.com/office/drawing/2014/main" id="{91F6ECB3-2358-491F-8B23-7DC571B7D2CF}"/>
              </a:ext>
            </a:extLst>
          </p:cNvPr>
          <p:cNvSpPr txBox="1"/>
          <p:nvPr/>
        </p:nvSpPr>
        <p:spPr>
          <a:xfrm>
            <a:off x="479376" y="5949280"/>
            <a:ext cx="9144000" cy="553998"/>
          </a:xfrm>
          <a:prstGeom prst="rect">
            <a:avLst/>
          </a:prstGeom>
          <a:noFill/>
          <a:ln>
            <a:noFill/>
          </a:ln>
        </p:spPr>
        <p:txBody>
          <a:bodyPr wrap="square" rtlCol="0">
            <a:spAutoFit/>
          </a:bodyPr>
          <a:lstStyle/>
          <a:p>
            <a:r>
              <a:rPr lang="it-IT" sz="3000" b="1" dirty="0"/>
              <a:t>5 progetti «forestali». Importo € 1.200.000</a:t>
            </a:r>
            <a:endParaRPr lang="it-IT" sz="3000" dirty="0"/>
          </a:p>
        </p:txBody>
      </p:sp>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1743" y="2852936"/>
            <a:ext cx="1284737" cy="1843238"/>
          </a:xfrm>
          <a:prstGeom prst="rect">
            <a:avLst/>
          </a:prstGeom>
        </p:spPr>
      </p:pic>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216" y="3354987"/>
            <a:ext cx="2541679" cy="2354792"/>
          </a:xfrm>
          <a:prstGeom prst="rect">
            <a:avLst/>
          </a:prstGeom>
        </p:spPr>
      </p:pic>
      <p:pic>
        <p:nvPicPr>
          <p:cNvPr id="14" name="Immagine 13"/>
          <p:cNvPicPr>
            <a:picLocks noChangeAspect="1"/>
          </p:cNvPicPr>
          <p:nvPr/>
        </p:nvPicPr>
        <p:blipFill rotWithShape="1">
          <a:blip r:embed="rId3">
            <a:extLst>
              <a:ext uri="{28A0092B-C50C-407E-A947-70E740481C1C}">
                <a14:useLocalDpi xmlns:a14="http://schemas.microsoft.com/office/drawing/2010/main" val="0"/>
              </a:ext>
            </a:extLst>
          </a:blip>
          <a:srcRect b="15082"/>
          <a:stretch/>
        </p:blipFill>
        <p:spPr>
          <a:xfrm>
            <a:off x="10116484" y="2311118"/>
            <a:ext cx="2517301" cy="2559588"/>
          </a:xfrm>
          <a:prstGeom prst="rect">
            <a:avLst/>
          </a:prstGeom>
        </p:spPr>
      </p:pic>
      <p:pic>
        <p:nvPicPr>
          <p:cNvPr id="19" name="Immagin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125" y="3470301"/>
            <a:ext cx="2217203" cy="1736809"/>
          </a:xfrm>
          <a:prstGeom prst="rect">
            <a:avLst/>
          </a:prstGeom>
        </p:spPr>
      </p:pic>
      <p:pic>
        <p:nvPicPr>
          <p:cNvPr id="16" name="Immagin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655" y="3503427"/>
            <a:ext cx="1370372" cy="1966100"/>
          </a:xfrm>
          <a:prstGeom prst="rect">
            <a:avLst/>
          </a:prstGeom>
        </p:spPr>
      </p:pic>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408" y="140680"/>
            <a:ext cx="1044624" cy="1078236"/>
          </a:xfrm>
          <a:prstGeom prst="rect">
            <a:avLst/>
          </a:prstGeom>
        </p:spPr>
      </p:pic>
      <p:pic>
        <p:nvPicPr>
          <p:cNvPr id="22" name="Immagine 21">
            <a:extLst>
              <a:ext uri="{FF2B5EF4-FFF2-40B4-BE49-F238E27FC236}">
                <a16:creationId xmlns:a16="http://schemas.microsoft.com/office/drawing/2014/main" id="{05A27355-7B9A-412E-B439-9592E2A14B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405" y="3633086"/>
            <a:ext cx="2217203" cy="1736809"/>
          </a:xfrm>
          <a:prstGeom prst="rect">
            <a:avLst/>
          </a:prstGeom>
        </p:spPr>
      </p:pic>
      <p:pic>
        <p:nvPicPr>
          <p:cNvPr id="21" name="Immagine 20">
            <a:extLst>
              <a:ext uri="{FF2B5EF4-FFF2-40B4-BE49-F238E27FC236}">
                <a16:creationId xmlns:a16="http://schemas.microsoft.com/office/drawing/2014/main" id="{350A705C-F101-46EF-9272-149A9B57F5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2880" y="3694560"/>
            <a:ext cx="1472677" cy="1966099"/>
          </a:xfrm>
          <a:prstGeom prst="rect">
            <a:avLst/>
          </a:prstGeom>
        </p:spPr>
      </p:pic>
      <p:pic>
        <p:nvPicPr>
          <p:cNvPr id="20" name="Immagine 19">
            <a:extLst>
              <a:ext uri="{FF2B5EF4-FFF2-40B4-BE49-F238E27FC236}">
                <a16:creationId xmlns:a16="http://schemas.microsoft.com/office/drawing/2014/main" id="{E98A5F7F-38A9-469A-9301-718B9F3488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409" y="3354573"/>
            <a:ext cx="1709032" cy="2505050"/>
          </a:xfrm>
          <a:prstGeom prst="rect">
            <a:avLst/>
          </a:prstGeom>
        </p:spPr>
      </p:pic>
    </p:spTree>
    <p:extLst>
      <p:ext uri="{BB962C8B-B14F-4D97-AF65-F5344CB8AC3E}">
        <p14:creationId xmlns:p14="http://schemas.microsoft.com/office/powerpoint/2010/main" val="127829739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832" y="3990284"/>
            <a:ext cx="1811960" cy="1127442"/>
          </a:xfrm>
          <a:prstGeom prst="rect">
            <a:avLst/>
          </a:prstGeom>
        </p:spPr>
      </p:pic>
      <p:sp>
        <p:nvSpPr>
          <p:cNvPr id="9" name="Rettangolo 8"/>
          <p:cNvSpPr/>
          <p:nvPr/>
        </p:nvSpPr>
        <p:spPr>
          <a:xfrm>
            <a:off x="0" y="5085184"/>
            <a:ext cx="12192000" cy="177281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9" name="Immagin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9976" y="4308115"/>
            <a:ext cx="1285250" cy="1196173"/>
          </a:xfrm>
          <a:prstGeom prst="rect">
            <a:avLst/>
          </a:prstGeom>
        </p:spPr>
      </p:pic>
      <p:sp>
        <p:nvSpPr>
          <p:cNvPr id="8" name="Rettangolo 7"/>
          <p:cNvSpPr/>
          <p:nvPr/>
        </p:nvSpPr>
        <p:spPr>
          <a:xfrm>
            <a:off x="0" y="0"/>
            <a:ext cx="12192000" cy="155679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24000" y="344850"/>
            <a:ext cx="9143999"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PSR EMILIA-ROMAGNA MISURA 16</a:t>
            </a:r>
          </a:p>
        </p:txBody>
      </p:sp>
      <p:sp>
        <p:nvSpPr>
          <p:cNvPr id="6" name="CasellaDiTesto 5"/>
          <p:cNvSpPr txBox="1"/>
          <p:nvPr/>
        </p:nvSpPr>
        <p:spPr>
          <a:xfrm>
            <a:off x="489508" y="1917057"/>
            <a:ext cx="10945216" cy="1569660"/>
          </a:xfrm>
          <a:prstGeom prst="rect">
            <a:avLst/>
          </a:prstGeom>
          <a:noFill/>
          <a:ln>
            <a:noFill/>
          </a:ln>
        </p:spPr>
        <p:txBody>
          <a:bodyPr wrap="square" rtlCol="0">
            <a:spAutoFit/>
          </a:bodyPr>
          <a:lstStyle/>
          <a:p>
            <a:r>
              <a:rPr lang="it-IT" sz="3200" b="1" dirty="0">
                <a:solidFill>
                  <a:srgbClr val="002060"/>
                </a:solidFill>
              </a:rPr>
              <a:t>Programma pilota per favorire il sequestro e la conservazione del carbonio nelle faggete appenniniche (a diversi indirizzi gestionali) e nei rimboschimenti artificiali di conifere</a:t>
            </a:r>
            <a:endParaRPr lang="it-IT" sz="3200" dirty="0">
              <a:solidFill>
                <a:srgbClr val="002060"/>
              </a:solidFill>
            </a:endParaRPr>
          </a:p>
        </p:txBody>
      </p:sp>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07" y="251408"/>
            <a:ext cx="1720042" cy="894770"/>
          </a:xfrm>
          <a:prstGeom prst="rect">
            <a:avLst/>
          </a:prstGeom>
        </p:spPr>
      </p:pic>
      <p:sp>
        <p:nvSpPr>
          <p:cNvPr id="11" name="CasellaDiTesto 10">
            <a:extLst>
              <a:ext uri="{FF2B5EF4-FFF2-40B4-BE49-F238E27FC236}">
                <a16:creationId xmlns:a16="http://schemas.microsoft.com/office/drawing/2014/main" id="{D038E3AF-57BE-4E1E-B275-2A4AC796DB8B}"/>
              </a:ext>
            </a:extLst>
          </p:cNvPr>
          <p:cNvSpPr txBox="1"/>
          <p:nvPr/>
        </p:nvSpPr>
        <p:spPr>
          <a:xfrm>
            <a:off x="480392" y="5805264"/>
            <a:ext cx="9144000" cy="553998"/>
          </a:xfrm>
          <a:prstGeom prst="rect">
            <a:avLst/>
          </a:prstGeom>
          <a:noFill/>
          <a:ln>
            <a:noFill/>
          </a:ln>
        </p:spPr>
        <p:txBody>
          <a:bodyPr wrap="square" rtlCol="0">
            <a:spAutoFit/>
          </a:bodyPr>
          <a:lstStyle/>
          <a:p>
            <a:r>
              <a:rPr lang="it-IT" sz="3000" b="1" dirty="0">
                <a:solidFill>
                  <a:srgbClr val="002060"/>
                </a:solidFill>
              </a:rPr>
              <a:t>N. 1 progetto GOI. Importo € 178.000</a:t>
            </a:r>
            <a:endParaRPr lang="it-IT" sz="3000" dirty="0">
              <a:solidFill>
                <a:srgbClr val="002060"/>
              </a:solidFill>
            </a:endParaRPr>
          </a:p>
        </p:txBody>
      </p:sp>
      <p:sp>
        <p:nvSpPr>
          <p:cNvPr id="17" name="CasellaDiTesto 16"/>
          <p:cNvSpPr txBox="1"/>
          <p:nvPr/>
        </p:nvSpPr>
        <p:spPr>
          <a:xfrm>
            <a:off x="2995968" y="6326933"/>
            <a:ext cx="9143999" cy="492443"/>
          </a:xfrm>
          <a:prstGeom prst="rect">
            <a:avLst/>
          </a:prstGeom>
          <a:solidFill>
            <a:srgbClr val="FFC000"/>
          </a:solidFill>
        </p:spPr>
        <p:txBody>
          <a:bodyPr wrap="square" rtlCol="0">
            <a:spAutoFit/>
          </a:bodyPr>
          <a:lstStyle/>
          <a:p>
            <a:pPr algn="ctr"/>
            <a:endParaRPr lang="it-IT" sz="2600" dirty="0">
              <a:effectLst>
                <a:outerShdw blurRad="38100" dist="38100" dir="2700000" algn="tl">
                  <a:srgbClr val="000000">
                    <a:alpha val="43137"/>
                  </a:srgbClr>
                </a:outerShdw>
              </a:effectLst>
            </a:endParaRPr>
          </a:p>
        </p:txBody>
      </p:sp>
      <p:pic>
        <p:nvPicPr>
          <p:cNvPr id="18" name="Immagin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625" y="3927384"/>
            <a:ext cx="987895" cy="1417352"/>
          </a:xfrm>
          <a:prstGeom prst="rect">
            <a:avLst/>
          </a:prstGeom>
        </p:spPr>
      </p:pic>
      <p:pic>
        <p:nvPicPr>
          <p:cNvPr id="19" name="Immagin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 y="4000624"/>
            <a:ext cx="912474" cy="1309145"/>
          </a:xfrm>
          <a:prstGeom prst="rect">
            <a:avLst/>
          </a:prstGeom>
        </p:spPr>
      </p:pic>
      <p:pic>
        <p:nvPicPr>
          <p:cNvPr id="20" name="Immagin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188" y="4181841"/>
            <a:ext cx="1849433" cy="1448722"/>
          </a:xfrm>
          <a:prstGeom prst="rect">
            <a:avLst/>
          </a:prstGeom>
        </p:spPr>
      </p:pic>
      <p:pic>
        <p:nvPicPr>
          <p:cNvPr id="21" name="Immagine 20"/>
          <p:cNvPicPr>
            <a:picLocks noChangeAspect="1"/>
          </p:cNvPicPr>
          <p:nvPr/>
        </p:nvPicPr>
        <p:blipFill rotWithShape="1">
          <a:blip r:embed="rId8">
            <a:extLst>
              <a:ext uri="{28A0092B-C50C-407E-A947-70E740481C1C}">
                <a14:useLocalDpi xmlns:a14="http://schemas.microsoft.com/office/drawing/2010/main" val="0"/>
              </a:ext>
            </a:extLst>
          </a:blip>
          <a:srcRect r="61449"/>
          <a:stretch/>
        </p:blipFill>
        <p:spPr>
          <a:xfrm>
            <a:off x="10632554" y="3760560"/>
            <a:ext cx="1523398" cy="2261610"/>
          </a:xfrm>
          <a:prstGeom prst="rect">
            <a:avLst/>
          </a:prstGeom>
        </p:spPr>
      </p:pic>
      <p:pic>
        <p:nvPicPr>
          <p:cNvPr id="22" name="Immagine 21"/>
          <p:cNvPicPr>
            <a:picLocks noChangeAspect="1"/>
          </p:cNvPicPr>
          <p:nvPr/>
        </p:nvPicPr>
        <p:blipFill rotWithShape="1">
          <a:blip r:embed="rId6">
            <a:extLst>
              <a:ext uri="{28A0092B-C50C-407E-A947-70E740481C1C}">
                <a14:useLocalDpi xmlns:a14="http://schemas.microsoft.com/office/drawing/2010/main" val="0"/>
              </a:ext>
            </a:extLst>
          </a:blip>
          <a:srcRect t="23393" r="60171" b="26833"/>
          <a:stretch/>
        </p:blipFill>
        <p:spPr>
          <a:xfrm>
            <a:off x="8247739" y="3404801"/>
            <a:ext cx="2093045" cy="2225762"/>
          </a:xfrm>
          <a:prstGeom prst="rect">
            <a:avLst/>
          </a:prstGeom>
        </p:spPr>
      </p:pic>
      <p:pic>
        <p:nvPicPr>
          <p:cNvPr id="23" name="Immagine 22"/>
          <p:cNvPicPr>
            <a:picLocks noChangeAspect="1"/>
          </p:cNvPicPr>
          <p:nvPr/>
        </p:nvPicPr>
        <p:blipFill rotWithShape="1">
          <a:blip r:embed="rId6">
            <a:extLst>
              <a:ext uri="{28A0092B-C50C-407E-A947-70E740481C1C}">
                <a14:useLocalDpi xmlns:a14="http://schemas.microsoft.com/office/drawing/2010/main" val="0"/>
              </a:ext>
            </a:extLst>
          </a:blip>
          <a:srcRect b="15082"/>
          <a:stretch/>
        </p:blipFill>
        <p:spPr>
          <a:xfrm>
            <a:off x="9246467" y="3058955"/>
            <a:ext cx="2517301" cy="2559588"/>
          </a:xfrm>
          <a:prstGeom prst="rect">
            <a:avLst/>
          </a:prstGeom>
        </p:spPr>
      </p:pic>
      <p:pic>
        <p:nvPicPr>
          <p:cNvPr id="24" name="Immagine 23"/>
          <p:cNvPicPr>
            <a:picLocks noChangeAspect="1"/>
          </p:cNvPicPr>
          <p:nvPr/>
        </p:nvPicPr>
        <p:blipFill rotWithShape="1">
          <a:blip r:embed="rId9">
            <a:extLst>
              <a:ext uri="{28A0092B-C50C-407E-A947-70E740481C1C}">
                <a14:useLocalDpi xmlns:a14="http://schemas.microsoft.com/office/drawing/2010/main" val="0"/>
              </a:ext>
            </a:extLst>
          </a:blip>
          <a:srcRect b="10713"/>
          <a:stretch/>
        </p:blipFill>
        <p:spPr>
          <a:xfrm>
            <a:off x="8828616" y="4714937"/>
            <a:ext cx="3353005" cy="2152758"/>
          </a:xfrm>
          <a:prstGeom prst="rect">
            <a:avLst/>
          </a:prstGeom>
        </p:spPr>
      </p:pic>
      <p:pic>
        <p:nvPicPr>
          <p:cNvPr id="25" name="Immagine 24"/>
          <p:cNvPicPr>
            <a:picLocks noChangeAspect="1"/>
          </p:cNvPicPr>
          <p:nvPr/>
        </p:nvPicPr>
        <p:blipFill rotWithShape="1">
          <a:blip r:embed="rId8">
            <a:extLst>
              <a:ext uri="{28A0092B-C50C-407E-A947-70E740481C1C}">
                <a14:useLocalDpi xmlns:a14="http://schemas.microsoft.com/office/drawing/2010/main" val="0"/>
              </a:ext>
            </a:extLst>
          </a:blip>
          <a:srcRect r="61449"/>
          <a:stretch/>
        </p:blipFill>
        <p:spPr>
          <a:xfrm>
            <a:off x="7567967" y="3836582"/>
            <a:ext cx="1161754" cy="2440569"/>
          </a:xfrm>
          <a:prstGeom prst="rect">
            <a:avLst/>
          </a:prstGeom>
        </p:spPr>
      </p:pic>
      <p:pic>
        <p:nvPicPr>
          <p:cNvPr id="26" name="Immagine 25"/>
          <p:cNvPicPr>
            <a:picLocks noChangeAspect="1"/>
          </p:cNvPicPr>
          <p:nvPr/>
        </p:nvPicPr>
        <p:blipFill rotWithShape="1">
          <a:blip r:embed="rId8">
            <a:extLst>
              <a:ext uri="{28A0092B-C50C-407E-A947-70E740481C1C}">
                <a14:useLocalDpi xmlns:a14="http://schemas.microsoft.com/office/drawing/2010/main" val="0"/>
              </a:ext>
            </a:extLst>
          </a:blip>
          <a:srcRect r="61449"/>
          <a:stretch/>
        </p:blipFill>
        <p:spPr>
          <a:xfrm>
            <a:off x="8247739" y="3792874"/>
            <a:ext cx="1161754" cy="2440569"/>
          </a:xfrm>
          <a:prstGeom prst="rect">
            <a:avLst/>
          </a:prstGeom>
        </p:spPr>
      </p:pic>
      <p:pic>
        <p:nvPicPr>
          <p:cNvPr id="27" name="Immagin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727" y="3797299"/>
            <a:ext cx="3421011" cy="3183911"/>
          </a:xfrm>
          <a:prstGeom prst="rect">
            <a:avLst/>
          </a:prstGeom>
        </p:spPr>
      </p:pic>
      <p:pic>
        <p:nvPicPr>
          <p:cNvPr id="28" name="Immagine 27"/>
          <p:cNvPicPr>
            <a:picLocks noChangeAspect="1"/>
          </p:cNvPicPr>
          <p:nvPr/>
        </p:nvPicPr>
        <p:blipFill rotWithShape="1">
          <a:blip r:embed="rId10" cstate="print">
            <a:extLst>
              <a:ext uri="{28A0092B-C50C-407E-A947-70E740481C1C}">
                <a14:useLocalDpi xmlns:a14="http://schemas.microsoft.com/office/drawing/2010/main" val="0"/>
              </a:ext>
            </a:extLst>
          </a:blip>
          <a:srcRect r="61449"/>
          <a:stretch/>
        </p:blipFill>
        <p:spPr>
          <a:xfrm>
            <a:off x="1731978" y="4338749"/>
            <a:ext cx="684936" cy="1016844"/>
          </a:xfrm>
          <a:prstGeom prst="rect">
            <a:avLst/>
          </a:prstGeom>
        </p:spPr>
      </p:pic>
      <p:pic>
        <p:nvPicPr>
          <p:cNvPr id="30" name="Immagin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564" y="4005064"/>
            <a:ext cx="1811960" cy="1127442"/>
          </a:xfrm>
          <a:prstGeom prst="rect">
            <a:avLst/>
          </a:prstGeom>
        </p:spPr>
      </p:pic>
      <p:pic>
        <p:nvPicPr>
          <p:cNvPr id="31" name="Immagin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5348" y="4270225"/>
            <a:ext cx="1289801" cy="1200409"/>
          </a:xfrm>
          <a:prstGeom prst="rect">
            <a:avLst/>
          </a:prstGeom>
        </p:spPr>
      </p:pic>
    </p:spTree>
    <p:extLst>
      <p:ext uri="{BB962C8B-B14F-4D97-AF65-F5344CB8AC3E}">
        <p14:creationId xmlns:p14="http://schemas.microsoft.com/office/powerpoint/2010/main" val="165605774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F61F6E26-3A3A-4F04-BFDD-B55C68F9C3EB}"/>
              </a:ext>
            </a:extLst>
          </p:cNvPr>
          <p:cNvSpPr/>
          <p:nvPr/>
        </p:nvSpPr>
        <p:spPr>
          <a:xfrm>
            <a:off x="0" y="4816898"/>
            <a:ext cx="12192000" cy="204110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1524000" y="5024790"/>
            <a:ext cx="9144000" cy="492443"/>
          </a:xfrm>
          <a:prstGeom prst="rect">
            <a:avLst/>
          </a:prstGeom>
          <a:noFill/>
          <a:ln>
            <a:noFill/>
          </a:ln>
        </p:spPr>
        <p:txBody>
          <a:bodyPr wrap="square" rtlCol="0">
            <a:spAutoFit/>
          </a:bodyPr>
          <a:lstStyle/>
          <a:p>
            <a:pPr algn="ctr"/>
            <a:endParaRPr lang="it-IT" sz="2600" b="1">
              <a:solidFill>
                <a:srgbClr val="002060"/>
              </a:solidFill>
            </a:endParaRPr>
          </a:p>
        </p:txBody>
      </p:sp>
      <p:sp>
        <p:nvSpPr>
          <p:cNvPr id="8" name="Rettangolo 7"/>
          <p:cNvSpPr/>
          <p:nvPr/>
        </p:nvSpPr>
        <p:spPr>
          <a:xfrm>
            <a:off x="0" y="0"/>
            <a:ext cx="12192000" cy="155679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24000" y="344850"/>
            <a:ext cx="9143999"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PARCHI PER IL CLIMA 2020</a:t>
            </a:r>
          </a:p>
        </p:txBody>
      </p:sp>
      <p:sp>
        <p:nvSpPr>
          <p:cNvPr id="6" name="CasellaDiTesto 5"/>
          <p:cNvSpPr txBox="1"/>
          <p:nvPr/>
        </p:nvSpPr>
        <p:spPr>
          <a:xfrm>
            <a:off x="337094" y="1628609"/>
            <a:ext cx="11089232" cy="2308324"/>
          </a:xfrm>
          <a:prstGeom prst="rect">
            <a:avLst/>
          </a:prstGeom>
          <a:noFill/>
          <a:ln>
            <a:noFill/>
          </a:ln>
        </p:spPr>
        <p:txBody>
          <a:bodyPr wrap="square" rtlCol="0">
            <a:spAutoFit/>
          </a:bodyPr>
          <a:lstStyle/>
          <a:p>
            <a:r>
              <a:rPr lang="it-IT" sz="3600" b="1" dirty="0">
                <a:solidFill>
                  <a:srgbClr val="002060"/>
                </a:solidFill>
              </a:rPr>
              <a:t>Secondo programma di interventi per l'efficientamento energetico, la mobilità sostenibile e l'adattamento ai cambiamenti climatici nel Parco nazionale dell'Appennino tosco-emiliano</a:t>
            </a:r>
            <a:endParaRPr lang="it-IT" sz="3600" dirty="0">
              <a:solidFill>
                <a:srgbClr val="002060"/>
              </a:solidFill>
            </a:endParaRPr>
          </a:p>
        </p:txBody>
      </p:sp>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3663144"/>
            <a:ext cx="1900997" cy="1489114"/>
          </a:xfrm>
          <a:prstGeom prst="rect">
            <a:avLst/>
          </a:prstGeom>
        </p:spPr>
      </p:pic>
      <p:sp>
        <p:nvSpPr>
          <p:cNvPr id="11" name="CasellaDiTesto 10">
            <a:extLst>
              <a:ext uri="{FF2B5EF4-FFF2-40B4-BE49-F238E27FC236}">
                <a16:creationId xmlns:a16="http://schemas.microsoft.com/office/drawing/2014/main" id="{6ABF1EE7-B61D-4CB4-A170-A521C7940E5C}"/>
              </a:ext>
            </a:extLst>
          </p:cNvPr>
          <p:cNvSpPr txBox="1"/>
          <p:nvPr/>
        </p:nvSpPr>
        <p:spPr>
          <a:xfrm>
            <a:off x="337094" y="5251266"/>
            <a:ext cx="9144000" cy="553998"/>
          </a:xfrm>
          <a:prstGeom prst="rect">
            <a:avLst/>
          </a:prstGeom>
          <a:noFill/>
          <a:ln>
            <a:noFill/>
          </a:ln>
        </p:spPr>
        <p:txBody>
          <a:bodyPr wrap="square" rtlCol="0">
            <a:spAutoFit/>
          </a:bodyPr>
          <a:lstStyle/>
          <a:p>
            <a:r>
              <a:rPr lang="it-IT" sz="3000" b="1" dirty="0"/>
              <a:t>17 progetti candidati. Importo € 3.500.000</a:t>
            </a:r>
            <a:endParaRPr lang="it-IT" sz="3000" dirty="0"/>
          </a:p>
        </p:txBody>
      </p:sp>
      <p:sp>
        <p:nvSpPr>
          <p:cNvPr id="17" name="CasellaDiTesto 16">
            <a:extLst>
              <a:ext uri="{FF2B5EF4-FFF2-40B4-BE49-F238E27FC236}">
                <a16:creationId xmlns:a16="http://schemas.microsoft.com/office/drawing/2014/main" id="{91F6ECB3-2358-491F-8B23-7DC571B7D2CF}"/>
              </a:ext>
            </a:extLst>
          </p:cNvPr>
          <p:cNvSpPr txBox="1"/>
          <p:nvPr/>
        </p:nvSpPr>
        <p:spPr>
          <a:xfrm>
            <a:off x="337094" y="5875698"/>
            <a:ext cx="9144000" cy="553998"/>
          </a:xfrm>
          <a:prstGeom prst="rect">
            <a:avLst/>
          </a:prstGeom>
          <a:noFill/>
          <a:ln>
            <a:noFill/>
          </a:ln>
        </p:spPr>
        <p:txBody>
          <a:bodyPr wrap="square" rtlCol="0">
            <a:spAutoFit/>
          </a:bodyPr>
          <a:lstStyle/>
          <a:p>
            <a:r>
              <a:rPr lang="it-IT" sz="3000" b="1" dirty="0"/>
              <a:t>4 progetti «forestali». Importo € 800.000</a:t>
            </a:r>
            <a:endParaRPr lang="it-IT" sz="3000" dirty="0"/>
          </a:p>
        </p:txBody>
      </p:sp>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1295" y="3230456"/>
            <a:ext cx="1284737" cy="1843238"/>
          </a:xfrm>
          <a:prstGeom prst="rect">
            <a:avLst/>
          </a:prstGeom>
        </p:spPr>
      </p:pic>
      <p:pic>
        <p:nvPicPr>
          <p:cNvPr id="13" name="Immagin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9768" y="3732507"/>
            <a:ext cx="2541679" cy="2354792"/>
          </a:xfrm>
          <a:prstGeom prst="rect">
            <a:avLst/>
          </a:prstGeom>
        </p:spPr>
      </p:pic>
      <p:pic>
        <p:nvPicPr>
          <p:cNvPr id="14" name="Immagine 13"/>
          <p:cNvPicPr>
            <a:picLocks noChangeAspect="1"/>
          </p:cNvPicPr>
          <p:nvPr/>
        </p:nvPicPr>
        <p:blipFill rotWithShape="1">
          <a:blip r:embed="rId4">
            <a:extLst>
              <a:ext uri="{28A0092B-C50C-407E-A947-70E740481C1C}">
                <a14:useLocalDpi xmlns:a14="http://schemas.microsoft.com/office/drawing/2010/main" val="0"/>
              </a:ext>
            </a:extLst>
          </a:blip>
          <a:srcRect b="15082"/>
          <a:stretch/>
        </p:blipFill>
        <p:spPr>
          <a:xfrm>
            <a:off x="9905268" y="2676456"/>
            <a:ext cx="2517301" cy="2559588"/>
          </a:xfrm>
          <a:prstGeom prst="rect">
            <a:avLst/>
          </a:prstGeom>
        </p:spPr>
      </p:pic>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207" y="3880947"/>
            <a:ext cx="1370372" cy="1966100"/>
          </a:xfrm>
          <a:prstGeom prst="rect">
            <a:avLst/>
          </a:prstGeom>
        </p:spPr>
      </p:pic>
      <p:pic>
        <p:nvPicPr>
          <p:cNvPr id="19" name="Immagin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0249" y="3892719"/>
            <a:ext cx="3152455" cy="2920657"/>
          </a:xfrm>
          <a:prstGeom prst="rect">
            <a:avLst/>
          </a:prstGeom>
        </p:spPr>
      </p:pic>
      <p:pic>
        <p:nvPicPr>
          <p:cNvPr id="20" name="Immagin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408" y="140680"/>
            <a:ext cx="1044624" cy="1078236"/>
          </a:xfrm>
          <a:prstGeom prst="rect">
            <a:avLst/>
          </a:prstGeom>
        </p:spPr>
      </p:pic>
      <p:pic>
        <p:nvPicPr>
          <p:cNvPr id="21" name="Immagin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586" y="3671299"/>
            <a:ext cx="987895" cy="1417352"/>
          </a:xfrm>
          <a:prstGeom prst="rect">
            <a:avLst/>
          </a:prstGeom>
        </p:spPr>
      </p:pic>
      <p:pic>
        <p:nvPicPr>
          <p:cNvPr id="22" name="Immagin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 y="3806792"/>
            <a:ext cx="912474" cy="1309145"/>
          </a:xfrm>
          <a:prstGeom prst="rect">
            <a:avLst/>
          </a:prstGeom>
        </p:spPr>
      </p:pic>
      <p:pic>
        <p:nvPicPr>
          <p:cNvPr id="23" name="Immagine 22"/>
          <p:cNvPicPr>
            <a:picLocks noChangeAspect="1"/>
          </p:cNvPicPr>
          <p:nvPr/>
        </p:nvPicPr>
        <p:blipFill rotWithShape="1">
          <a:blip r:embed="rId7" cstate="print">
            <a:extLst>
              <a:ext uri="{28A0092B-C50C-407E-A947-70E740481C1C}">
                <a14:useLocalDpi xmlns:a14="http://schemas.microsoft.com/office/drawing/2010/main" val="0"/>
              </a:ext>
            </a:extLst>
          </a:blip>
          <a:srcRect r="61449"/>
          <a:stretch/>
        </p:blipFill>
        <p:spPr>
          <a:xfrm>
            <a:off x="1731978" y="4018803"/>
            <a:ext cx="684936" cy="1016844"/>
          </a:xfrm>
          <a:prstGeom prst="rect">
            <a:avLst/>
          </a:prstGeom>
        </p:spPr>
      </p:pic>
      <p:pic>
        <p:nvPicPr>
          <p:cNvPr id="24" name="Immagin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3990860"/>
            <a:ext cx="1289801" cy="1200409"/>
          </a:xfrm>
          <a:prstGeom prst="rect">
            <a:avLst/>
          </a:prstGeom>
        </p:spPr>
      </p:pic>
      <p:pic>
        <p:nvPicPr>
          <p:cNvPr id="3" name="Immagin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4052" y="3932625"/>
            <a:ext cx="792088" cy="1057478"/>
          </a:xfrm>
          <a:prstGeom prst="rect">
            <a:avLst/>
          </a:prstGeom>
        </p:spPr>
      </p:pic>
      <p:pic>
        <p:nvPicPr>
          <p:cNvPr id="25" name="Immagin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7608" y="3936836"/>
            <a:ext cx="792088" cy="1057478"/>
          </a:xfrm>
          <a:prstGeom prst="rect">
            <a:avLst/>
          </a:prstGeom>
        </p:spPr>
      </p:pic>
    </p:spTree>
    <p:extLst>
      <p:ext uri="{BB962C8B-B14F-4D97-AF65-F5344CB8AC3E}">
        <p14:creationId xmlns:p14="http://schemas.microsoft.com/office/powerpoint/2010/main" val="172891301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529" y="4292884"/>
            <a:ext cx="926157" cy="576276"/>
          </a:xfrm>
          <a:prstGeom prst="rect">
            <a:avLst/>
          </a:prstGeom>
        </p:spPr>
      </p:pic>
      <p:sp>
        <p:nvSpPr>
          <p:cNvPr id="18" name="Rettangolo 17">
            <a:extLst>
              <a:ext uri="{FF2B5EF4-FFF2-40B4-BE49-F238E27FC236}">
                <a16:creationId xmlns:a16="http://schemas.microsoft.com/office/drawing/2014/main" id="{F61F6E26-3A3A-4F04-BFDD-B55C68F9C3EB}"/>
              </a:ext>
            </a:extLst>
          </p:cNvPr>
          <p:cNvSpPr/>
          <p:nvPr/>
        </p:nvSpPr>
        <p:spPr>
          <a:xfrm>
            <a:off x="0" y="4816898"/>
            <a:ext cx="12192000" cy="204110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Immagin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2304" y="4120904"/>
            <a:ext cx="792088" cy="1057478"/>
          </a:xfrm>
          <a:prstGeom prst="rect">
            <a:avLst/>
          </a:prstGeom>
        </p:spPr>
      </p:pic>
      <p:pic>
        <p:nvPicPr>
          <p:cNvPr id="27" name="Immagin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376" y="4009765"/>
            <a:ext cx="792088" cy="1057478"/>
          </a:xfrm>
          <a:prstGeom prst="rect">
            <a:avLst/>
          </a:prstGeom>
        </p:spPr>
      </p:pic>
      <p:sp>
        <p:nvSpPr>
          <p:cNvPr id="9" name="Rettangolo 8"/>
          <p:cNvSpPr/>
          <p:nvPr/>
        </p:nvSpPr>
        <p:spPr>
          <a:xfrm>
            <a:off x="1524000" y="5024790"/>
            <a:ext cx="9144000" cy="492443"/>
          </a:xfrm>
          <a:prstGeom prst="rect">
            <a:avLst/>
          </a:prstGeom>
          <a:noFill/>
          <a:ln>
            <a:noFill/>
          </a:ln>
        </p:spPr>
        <p:txBody>
          <a:bodyPr wrap="square" rtlCol="0">
            <a:spAutoFit/>
          </a:bodyPr>
          <a:lstStyle/>
          <a:p>
            <a:pPr algn="ctr"/>
            <a:endParaRPr lang="it-IT" sz="2600" b="1">
              <a:solidFill>
                <a:srgbClr val="002060"/>
              </a:solidFill>
            </a:endParaRPr>
          </a:p>
        </p:txBody>
      </p:sp>
      <p:sp>
        <p:nvSpPr>
          <p:cNvPr id="8" name="Rettangolo 7"/>
          <p:cNvSpPr/>
          <p:nvPr/>
        </p:nvSpPr>
        <p:spPr>
          <a:xfrm>
            <a:off x="0" y="0"/>
            <a:ext cx="12192000" cy="155679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24000" y="344850"/>
            <a:ext cx="9143999"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DIRETTIVA BIODIVERSITA’ 2018</a:t>
            </a:r>
          </a:p>
        </p:txBody>
      </p:sp>
      <p:sp>
        <p:nvSpPr>
          <p:cNvPr id="6" name="CasellaDiTesto 5"/>
          <p:cNvSpPr txBox="1"/>
          <p:nvPr/>
        </p:nvSpPr>
        <p:spPr>
          <a:xfrm>
            <a:off x="222797" y="1750903"/>
            <a:ext cx="11161240" cy="1754326"/>
          </a:xfrm>
          <a:prstGeom prst="rect">
            <a:avLst/>
          </a:prstGeom>
          <a:noFill/>
          <a:ln>
            <a:noFill/>
          </a:ln>
        </p:spPr>
        <p:txBody>
          <a:bodyPr wrap="square" rtlCol="0">
            <a:spAutoFit/>
          </a:bodyPr>
          <a:lstStyle/>
          <a:p>
            <a:r>
              <a:rPr lang="it-IT" sz="3600" b="1" dirty="0">
                <a:solidFill>
                  <a:srgbClr val="002060"/>
                </a:solidFill>
              </a:rPr>
              <a:t>Programma pilota per il sequestro e la conservazione del carbonio nelle faggete appenniniche a diversi indirizzi gestionali</a:t>
            </a:r>
            <a:endParaRPr lang="it-IT" sz="3600" dirty="0">
              <a:solidFill>
                <a:srgbClr val="002060"/>
              </a:solidFill>
            </a:endParaRPr>
          </a:p>
        </p:txBody>
      </p:sp>
      <p:sp>
        <p:nvSpPr>
          <p:cNvPr id="17" name="CasellaDiTesto 16">
            <a:extLst>
              <a:ext uri="{FF2B5EF4-FFF2-40B4-BE49-F238E27FC236}">
                <a16:creationId xmlns:a16="http://schemas.microsoft.com/office/drawing/2014/main" id="{91F6ECB3-2358-491F-8B23-7DC571B7D2CF}"/>
              </a:ext>
            </a:extLst>
          </p:cNvPr>
          <p:cNvSpPr txBox="1"/>
          <p:nvPr/>
        </p:nvSpPr>
        <p:spPr>
          <a:xfrm>
            <a:off x="407368" y="5589240"/>
            <a:ext cx="9144000" cy="553998"/>
          </a:xfrm>
          <a:prstGeom prst="rect">
            <a:avLst/>
          </a:prstGeom>
          <a:noFill/>
          <a:ln>
            <a:noFill/>
          </a:ln>
        </p:spPr>
        <p:txBody>
          <a:bodyPr wrap="square" rtlCol="0">
            <a:spAutoFit/>
          </a:bodyPr>
          <a:lstStyle/>
          <a:p>
            <a:r>
              <a:rPr lang="it-IT" sz="3000" b="1" dirty="0"/>
              <a:t>n. 2 progetti «forestali». Importo € 32.000</a:t>
            </a:r>
            <a:endParaRPr lang="it-IT" sz="3000" dirty="0"/>
          </a:p>
        </p:txBody>
      </p:sp>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586" y="3671299"/>
            <a:ext cx="987895" cy="1417352"/>
          </a:xfrm>
          <a:prstGeom prst="rect">
            <a:avLst/>
          </a:prstGeom>
        </p:spPr>
      </p:pic>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 y="3806792"/>
            <a:ext cx="912474" cy="1309145"/>
          </a:xfrm>
          <a:prstGeom prst="rect">
            <a:avLst/>
          </a:prstGeom>
        </p:spPr>
      </p:pic>
      <p:pic>
        <p:nvPicPr>
          <p:cNvPr id="13" name="Immagine 12"/>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1731978" y="4018803"/>
            <a:ext cx="684936" cy="1016844"/>
          </a:xfrm>
          <a:prstGeom prst="rect">
            <a:avLst/>
          </a:prstGeom>
        </p:spPr>
      </p:pic>
      <p:pic>
        <p:nvPicPr>
          <p:cNvPr id="14" name="Immagin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3990860"/>
            <a:ext cx="1289801" cy="1200409"/>
          </a:xfrm>
          <a:prstGeom prst="rect">
            <a:avLst/>
          </a:prstGeom>
        </p:spPr>
      </p:pic>
      <p:pic>
        <p:nvPicPr>
          <p:cNvPr id="15" name="Immagin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7721" y="3967312"/>
            <a:ext cx="792088" cy="1057478"/>
          </a:xfrm>
          <a:prstGeom prst="rect">
            <a:avLst/>
          </a:prstGeom>
        </p:spPr>
      </p:pic>
      <p:pic>
        <p:nvPicPr>
          <p:cNvPr id="16" name="Immagin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7608" y="3936836"/>
            <a:ext cx="792088" cy="1057478"/>
          </a:xfrm>
          <a:prstGeom prst="rect">
            <a:avLst/>
          </a:prstGeom>
        </p:spPr>
      </p:pic>
      <p:pic>
        <p:nvPicPr>
          <p:cNvPr id="20" name="Immagine 19"/>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4571743" y="4148847"/>
            <a:ext cx="684936" cy="1016844"/>
          </a:xfrm>
          <a:prstGeom prst="rect">
            <a:avLst/>
          </a:prstGeom>
        </p:spPr>
      </p:pic>
      <p:pic>
        <p:nvPicPr>
          <p:cNvPr id="21" name="Immagin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3765" y="4120904"/>
            <a:ext cx="1289801" cy="1200409"/>
          </a:xfrm>
          <a:prstGeom prst="rect">
            <a:avLst/>
          </a:prstGeom>
        </p:spPr>
      </p:pic>
      <p:pic>
        <p:nvPicPr>
          <p:cNvPr id="22" name="Immagin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373" y="4066880"/>
            <a:ext cx="792088" cy="1057478"/>
          </a:xfrm>
          <a:prstGeom prst="rect">
            <a:avLst/>
          </a:prstGeom>
        </p:spPr>
      </p:pic>
      <p:pic>
        <p:nvPicPr>
          <p:cNvPr id="23" name="Immagin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987988" y="3810514"/>
            <a:ext cx="1405008" cy="1301699"/>
          </a:xfrm>
          <a:prstGeom prst="rect">
            <a:avLst/>
          </a:prstGeom>
        </p:spPr>
      </p:pic>
      <p:pic>
        <p:nvPicPr>
          <p:cNvPr id="24" name="Immagine 23"/>
          <p:cNvPicPr>
            <a:picLocks noChangeAspect="1"/>
          </p:cNvPicPr>
          <p:nvPr/>
        </p:nvPicPr>
        <p:blipFill rotWithShape="1">
          <a:blip r:embed="rId5">
            <a:extLst>
              <a:ext uri="{28A0092B-C50C-407E-A947-70E740481C1C}">
                <a14:useLocalDpi xmlns:a14="http://schemas.microsoft.com/office/drawing/2010/main" val="0"/>
              </a:ext>
            </a:extLst>
          </a:blip>
          <a:srcRect b="15082"/>
          <a:stretch/>
        </p:blipFill>
        <p:spPr>
          <a:xfrm>
            <a:off x="9696400" y="3564269"/>
            <a:ext cx="1832775" cy="1863563"/>
          </a:xfrm>
          <a:prstGeom prst="rect">
            <a:avLst/>
          </a:prstGeom>
        </p:spPr>
      </p:pic>
      <p:pic>
        <p:nvPicPr>
          <p:cNvPr id="19" name="Immagin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4437" y="3389736"/>
            <a:ext cx="1380392" cy="1980477"/>
          </a:xfrm>
          <a:prstGeom prst="rect">
            <a:avLst/>
          </a:prstGeom>
        </p:spPr>
      </p:pic>
      <p:pic>
        <p:nvPicPr>
          <p:cNvPr id="26" name="Immagin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1332" y="4103200"/>
            <a:ext cx="1043100" cy="1392592"/>
          </a:xfrm>
          <a:prstGeom prst="rect">
            <a:avLst/>
          </a:prstGeom>
        </p:spPr>
      </p:pic>
      <p:pic>
        <p:nvPicPr>
          <p:cNvPr id="29" name="Immagin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8478" y="3967311"/>
            <a:ext cx="792088" cy="1057478"/>
          </a:xfrm>
          <a:prstGeom prst="rect">
            <a:avLst/>
          </a:prstGeom>
        </p:spPr>
      </p:pic>
      <p:pic>
        <p:nvPicPr>
          <p:cNvPr id="25" name="Immagin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4991" y="4527225"/>
            <a:ext cx="3311862" cy="2594291"/>
          </a:xfrm>
          <a:prstGeom prst="rect">
            <a:avLst/>
          </a:prstGeom>
        </p:spPr>
      </p:pic>
      <p:pic>
        <p:nvPicPr>
          <p:cNvPr id="30" name="Immagine 29">
            <a:extLst>
              <a:ext uri="{FF2B5EF4-FFF2-40B4-BE49-F238E27FC236}">
                <a16:creationId xmlns:a16="http://schemas.microsoft.com/office/drawing/2014/main" id="{9C8E00E2-7C55-4A16-BFFF-3125FC80D2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408" y="140680"/>
            <a:ext cx="1044624" cy="1078236"/>
          </a:xfrm>
          <a:prstGeom prst="rect">
            <a:avLst/>
          </a:prstGeom>
        </p:spPr>
      </p:pic>
    </p:spTree>
    <p:extLst>
      <p:ext uri="{BB962C8B-B14F-4D97-AF65-F5344CB8AC3E}">
        <p14:creationId xmlns:p14="http://schemas.microsoft.com/office/powerpoint/2010/main" val="78766741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529" y="4292884"/>
            <a:ext cx="926157" cy="576276"/>
          </a:xfrm>
          <a:prstGeom prst="rect">
            <a:avLst/>
          </a:prstGeom>
        </p:spPr>
      </p:pic>
      <p:sp>
        <p:nvSpPr>
          <p:cNvPr id="18" name="Rettangolo 17">
            <a:extLst>
              <a:ext uri="{FF2B5EF4-FFF2-40B4-BE49-F238E27FC236}">
                <a16:creationId xmlns:a16="http://schemas.microsoft.com/office/drawing/2014/main" id="{F61F6E26-3A3A-4F04-BFDD-B55C68F9C3EB}"/>
              </a:ext>
            </a:extLst>
          </p:cNvPr>
          <p:cNvSpPr/>
          <p:nvPr/>
        </p:nvSpPr>
        <p:spPr>
          <a:xfrm>
            <a:off x="0" y="4816898"/>
            <a:ext cx="12192000" cy="204110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Immagin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2304" y="4120904"/>
            <a:ext cx="792088" cy="1057478"/>
          </a:xfrm>
          <a:prstGeom prst="rect">
            <a:avLst/>
          </a:prstGeom>
        </p:spPr>
      </p:pic>
      <p:pic>
        <p:nvPicPr>
          <p:cNvPr id="27" name="Immagin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376" y="4009765"/>
            <a:ext cx="792088" cy="1057478"/>
          </a:xfrm>
          <a:prstGeom prst="rect">
            <a:avLst/>
          </a:prstGeom>
        </p:spPr>
      </p:pic>
      <p:sp>
        <p:nvSpPr>
          <p:cNvPr id="9" name="Rettangolo 8"/>
          <p:cNvSpPr/>
          <p:nvPr/>
        </p:nvSpPr>
        <p:spPr>
          <a:xfrm>
            <a:off x="1524000" y="5024790"/>
            <a:ext cx="9144000" cy="492443"/>
          </a:xfrm>
          <a:prstGeom prst="rect">
            <a:avLst/>
          </a:prstGeom>
          <a:noFill/>
          <a:ln>
            <a:noFill/>
          </a:ln>
        </p:spPr>
        <p:txBody>
          <a:bodyPr wrap="square" rtlCol="0">
            <a:spAutoFit/>
          </a:bodyPr>
          <a:lstStyle/>
          <a:p>
            <a:pPr algn="ctr"/>
            <a:endParaRPr lang="it-IT" sz="2600" b="1">
              <a:solidFill>
                <a:srgbClr val="002060"/>
              </a:solidFill>
            </a:endParaRPr>
          </a:p>
        </p:txBody>
      </p:sp>
      <p:sp>
        <p:nvSpPr>
          <p:cNvPr id="8" name="Rettangolo 7"/>
          <p:cNvSpPr/>
          <p:nvPr/>
        </p:nvSpPr>
        <p:spPr>
          <a:xfrm>
            <a:off x="0" y="0"/>
            <a:ext cx="12192000" cy="155679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24000" y="344850"/>
            <a:ext cx="9143999"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Foresta del </a:t>
            </a:r>
            <a:r>
              <a:rPr lang="it-IT" sz="4000" dirty="0" err="1">
                <a:solidFill>
                  <a:schemeClr val="bg1"/>
                </a:solidFill>
                <a:effectLst>
                  <a:outerShdw blurRad="38100" dist="38100" dir="2700000" algn="tl">
                    <a:srgbClr val="000000">
                      <a:alpha val="43137"/>
                    </a:srgbClr>
                  </a:outerShdw>
                </a:effectLst>
              </a:rPr>
              <a:t>Lagastrello</a:t>
            </a:r>
            <a:endParaRPr lang="it-IT" sz="4000" dirty="0">
              <a:solidFill>
                <a:schemeClr val="bg1"/>
              </a:solidFill>
              <a:effectLst>
                <a:outerShdw blurRad="38100" dist="38100" dir="2700000" algn="tl">
                  <a:srgbClr val="000000">
                    <a:alpha val="43137"/>
                  </a:srgbClr>
                </a:outerShdw>
              </a:effectLst>
            </a:endParaRPr>
          </a:p>
        </p:txBody>
      </p:sp>
      <p:sp>
        <p:nvSpPr>
          <p:cNvPr id="6" name="CasellaDiTesto 5"/>
          <p:cNvSpPr txBox="1"/>
          <p:nvPr/>
        </p:nvSpPr>
        <p:spPr>
          <a:xfrm>
            <a:off x="222797" y="1750903"/>
            <a:ext cx="11161240" cy="1200329"/>
          </a:xfrm>
          <a:prstGeom prst="rect">
            <a:avLst/>
          </a:prstGeom>
          <a:noFill/>
          <a:ln>
            <a:noFill/>
          </a:ln>
        </p:spPr>
        <p:txBody>
          <a:bodyPr wrap="square" rtlCol="0">
            <a:spAutoFit/>
          </a:bodyPr>
          <a:lstStyle/>
          <a:p>
            <a:r>
              <a:rPr lang="it-IT" sz="3600" b="1" dirty="0">
                <a:solidFill>
                  <a:srgbClr val="002060"/>
                </a:solidFill>
              </a:rPr>
              <a:t>Primi interventi pilota per l’adattamento della foresta del </a:t>
            </a:r>
            <a:r>
              <a:rPr lang="it-IT" sz="3600" b="1" dirty="0" err="1">
                <a:solidFill>
                  <a:srgbClr val="002060"/>
                </a:solidFill>
              </a:rPr>
              <a:t>Lagastrello</a:t>
            </a:r>
            <a:r>
              <a:rPr lang="it-IT" sz="3600" b="1" dirty="0">
                <a:solidFill>
                  <a:srgbClr val="002060"/>
                </a:solidFill>
              </a:rPr>
              <a:t> al cambiamento climatico</a:t>
            </a:r>
            <a:endParaRPr lang="it-IT" sz="3600" dirty="0">
              <a:solidFill>
                <a:srgbClr val="002060"/>
              </a:solidFill>
            </a:endParaRPr>
          </a:p>
        </p:txBody>
      </p:sp>
      <p:sp>
        <p:nvSpPr>
          <p:cNvPr id="17" name="CasellaDiTesto 16">
            <a:extLst>
              <a:ext uri="{FF2B5EF4-FFF2-40B4-BE49-F238E27FC236}">
                <a16:creationId xmlns:a16="http://schemas.microsoft.com/office/drawing/2014/main" id="{91F6ECB3-2358-491F-8B23-7DC571B7D2CF}"/>
              </a:ext>
            </a:extLst>
          </p:cNvPr>
          <p:cNvSpPr txBox="1"/>
          <p:nvPr/>
        </p:nvSpPr>
        <p:spPr>
          <a:xfrm>
            <a:off x="407368" y="5589240"/>
            <a:ext cx="9144000" cy="553998"/>
          </a:xfrm>
          <a:prstGeom prst="rect">
            <a:avLst/>
          </a:prstGeom>
          <a:noFill/>
          <a:ln>
            <a:noFill/>
          </a:ln>
        </p:spPr>
        <p:txBody>
          <a:bodyPr wrap="square" rtlCol="0">
            <a:spAutoFit/>
          </a:bodyPr>
          <a:lstStyle/>
          <a:p>
            <a:r>
              <a:rPr lang="it-IT" sz="3000" b="1" dirty="0"/>
              <a:t>n. 1 progetto. Importo € 12.200</a:t>
            </a:r>
            <a:endParaRPr lang="it-IT" sz="3000" dirty="0"/>
          </a:p>
        </p:txBody>
      </p:sp>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586" y="3671299"/>
            <a:ext cx="987895" cy="1417352"/>
          </a:xfrm>
          <a:prstGeom prst="rect">
            <a:avLst/>
          </a:prstGeom>
        </p:spPr>
      </p:pic>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 y="3806792"/>
            <a:ext cx="912474" cy="1309145"/>
          </a:xfrm>
          <a:prstGeom prst="rect">
            <a:avLst/>
          </a:prstGeom>
        </p:spPr>
      </p:pic>
      <p:pic>
        <p:nvPicPr>
          <p:cNvPr id="13" name="Immagine 12"/>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1731978" y="4018803"/>
            <a:ext cx="684936" cy="1016844"/>
          </a:xfrm>
          <a:prstGeom prst="rect">
            <a:avLst/>
          </a:prstGeom>
        </p:spPr>
      </p:pic>
      <p:pic>
        <p:nvPicPr>
          <p:cNvPr id="14" name="Immagin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3990860"/>
            <a:ext cx="1289801" cy="1200409"/>
          </a:xfrm>
          <a:prstGeom prst="rect">
            <a:avLst/>
          </a:prstGeom>
        </p:spPr>
      </p:pic>
      <p:pic>
        <p:nvPicPr>
          <p:cNvPr id="15" name="Immagin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7721" y="3967312"/>
            <a:ext cx="792088" cy="1057478"/>
          </a:xfrm>
          <a:prstGeom prst="rect">
            <a:avLst/>
          </a:prstGeom>
        </p:spPr>
      </p:pic>
      <p:pic>
        <p:nvPicPr>
          <p:cNvPr id="16" name="Immagin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7608" y="3936836"/>
            <a:ext cx="792088" cy="1057478"/>
          </a:xfrm>
          <a:prstGeom prst="rect">
            <a:avLst/>
          </a:prstGeom>
        </p:spPr>
      </p:pic>
      <p:pic>
        <p:nvPicPr>
          <p:cNvPr id="20" name="Immagine 19"/>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4571743" y="4148847"/>
            <a:ext cx="684936" cy="1016844"/>
          </a:xfrm>
          <a:prstGeom prst="rect">
            <a:avLst/>
          </a:prstGeom>
        </p:spPr>
      </p:pic>
      <p:pic>
        <p:nvPicPr>
          <p:cNvPr id="21" name="Immagin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3765" y="4120904"/>
            <a:ext cx="1289801" cy="1200409"/>
          </a:xfrm>
          <a:prstGeom prst="rect">
            <a:avLst/>
          </a:prstGeom>
        </p:spPr>
      </p:pic>
      <p:pic>
        <p:nvPicPr>
          <p:cNvPr id="22" name="Immagin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373" y="4066880"/>
            <a:ext cx="792088" cy="1057478"/>
          </a:xfrm>
          <a:prstGeom prst="rect">
            <a:avLst/>
          </a:prstGeom>
        </p:spPr>
      </p:pic>
      <p:pic>
        <p:nvPicPr>
          <p:cNvPr id="23" name="Immagin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987988" y="3810514"/>
            <a:ext cx="1405008" cy="1301699"/>
          </a:xfrm>
          <a:prstGeom prst="rect">
            <a:avLst/>
          </a:prstGeom>
        </p:spPr>
      </p:pic>
      <p:pic>
        <p:nvPicPr>
          <p:cNvPr id="24" name="Immagine 23"/>
          <p:cNvPicPr>
            <a:picLocks noChangeAspect="1"/>
          </p:cNvPicPr>
          <p:nvPr/>
        </p:nvPicPr>
        <p:blipFill rotWithShape="1">
          <a:blip r:embed="rId5">
            <a:extLst>
              <a:ext uri="{28A0092B-C50C-407E-A947-70E740481C1C}">
                <a14:useLocalDpi xmlns:a14="http://schemas.microsoft.com/office/drawing/2010/main" val="0"/>
              </a:ext>
            </a:extLst>
          </a:blip>
          <a:srcRect b="15082"/>
          <a:stretch/>
        </p:blipFill>
        <p:spPr>
          <a:xfrm>
            <a:off x="9696400" y="3564269"/>
            <a:ext cx="1832775" cy="1863563"/>
          </a:xfrm>
          <a:prstGeom prst="rect">
            <a:avLst/>
          </a:prstGeom>
        </p:spPr>
      </p:pic>
      <p:pic>
        <p:nvPicPr>
          <p:cNvPr id="19" name="Immagin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4437" y="3389736"/>
            <a:ext cx="1380392" cy="1980477"/>
          </a:xfrm>
          <a:prstGeom prst="rect">
            <a:avLst/>
          </a:prstGeom>
        </p:spPr>
      </p:pic>
      <p:pic>
        <p:nvPicPr>
          <p:cNvPr id="26" name="Immagin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1332" y="4103200"/>
            <a:ext cx="1043100" cy="1392592"/>
          </a:xfrm>
          <a:prstGeom prst="rect">
            <a:avLst/>
          </a:prstGeom>
        </p:spPr>
      </p:pic>
      <p:pic>
        <p:nvPicPr>
          <p:cNvPr id="29" name="Immagin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8478" y="3967311"/>
            <a:ext cx="792088" cy="1057478"/>
          </a:xfrm>
          <a:prstGeom prst="rect">
            <a:avLst/>
          </a:prstGeom>
        </p:spPr>
      </p:pic>
      <p:pic>
        <p:nvPicPr>
          <p:cNvPr id="25" name="Immagin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4991" y="4527225"/>
            <a:ext cx="3311862" cy="2594291"/>
          </a:xfrm>
          <a:prstGeom prst="rect">
            <a:avLst/>
          </a:prstGeom>
        </p:spPr>
      </p:pic>
      <p:pic>
        <p:nvPicPr>
          <p:cNvPr id="31" name="Immagine 30">
            <a:extLst>
              <a:ext uri="{FF2B5EF4-FFF2-40B4-BE49-F238E27FC236}">
                <a16:creationId xmlns:a16="http://schemas.microsoft.com/office/drawing/2014/main" id="{6A4FFE40-56AD-46FE-8FAA-76AB752B3C9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719758" y="318829"/>
            <a:ext cx="1847850" cy="925830"/>
          </a:xfrm>
          <a:prstGeom prst="rect">
            <a:avLst/>
          </a:prstGeom>
        </p:spPr>
      </p:pic>
    </p:spTree>
    <p:extLst>
      <p:ext uri="{BB962C8B-B14F-4D97-AF65-F5344CB8AC3E}">
        <p14:creationId xmlns:p14="http://schemas.microsoft.com/office/powerpoint/2010/main" val="239586693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014F443-C33F-41A0-AEAE-FFD554967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6178" y="1012553"/>
            <a:ext cx="2538374" cy="1643374"/>
          </a:xfrm>
          <a:prstGeom prst="rect">
            <a:avLst/>
          </a:prstGeom>
        </p:spPr>
      </p:pic>
      <p:sp>
        <p:nvSpPr>
          <p:cNvPr id="9" name="Rettangolo 8"/>
          <p:cNvSpPr/>
          <p:nvPr/>
        </p:nvSpPr>
        <p:spPr>
          <a:xfrm>
            <a:off x="0" y="5979477"/>
            <a:ext cx="12192000" cy="8785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24000" y="200834"/>
            <a:ext cx="9143999"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Mitigazione &amp; Adattamento</a:t>
            </a:r>
          </a:p>
        </p:txBody>
      </p:sp>
      <p:sp>
        <p:nvSpPr>
          <p:cNvPr id="5" name="Rettangolo 4"/>
          <p:cNvSpPr/>
          <p:nvPr/>
        </p:nvSpPr>
        <p:spPr>
          <a:xfrm>
            <a:off x="479376" y="1340768"/>
            <a:ext cx="6768752" cy="4093428"/>
          </a:xfrm>
          <a:prstGeom prst="rect">
            <a:avLst/>
          </a:prstGeom>
        </p:spPr>
        <p:txBody>
          <a:bodyPr wrap="square">
            <a:spAutoFit/>
          </a:bodyPr>
          <a:lstStyle/>
          <a:p>
            <a:r>
              <a:rPr lang="it-IT" sz="3200" b="1" dirty="0"/>
              <a:t>Mitigazione</a:t>
            </a:r>
          </a:p>
          <a:p>
            <a:r>
              <a:rPr lang="it-IT" sz="2200" b="1" dirty="0"/>
              <a:t>Contribuire a conseguire gli obiettivi del quadro UE 2030 per il clima e l'energia ed in particolare: obiettivo di ridurre le emissioni di gas a effetto serra almeno del 40% al di sotto dei livelli del 1990</a:t>
            </a:r>
          </a:p>
          <a:p>
            <a:endParaRPr lang="it-IT" sz="2200" b="1" dirty="0"/>
          </a:p>
          <a:p>
            <a:r>
              <a:rPr lang="it-IT" sz="2200" b="1" dirty="0"/>
              <a:t>Gli alberi assorbono CO</a:t>
            </a:r>
            <a:r>
              <a:rPr lang="it-IT" sz="2200" b="1" baseline="-25000" dirty="0"/>
              <a:t>2</a:t>
            </a:r>
            <a:r>
              <a:rPr lang="it-IT" sz="2200" b="1" dirty="0"/>
              <a:t> dall’atmosfera e la immagazzinano in forma di «C» organico nel legno. Per questa ragione, al fine di contribuire all’assorbimento della CO</a:t>
            </a:r>
            <a:r>
              <a:rPr lang="it-IT" sz="2200" b="1" baseline="-25000" dirty="0"/>
              <a:t>2</a:t>
            </a:r>
            <a:r>
              <a:rPr lang="it-IT" sz="2200" b="1" dirty="0"/>
              <a:t> prodotta in eccesso, è importante proteggere e </a:t>
            </a:r>
            <a:r>
              <a:rPr lang="it-IT" sz="3000" b="1" i="1" u="sng" dirty="0"/>
              <a:t>gestire responsabilmente </a:t>
            </a:r>
            <a:r>
              <a:rPr lang="it-IT" sz="2200" b="1" dirty="0"/>
              <a:t>le foreste!</a:t>
            </a:r>
          </a:p>
        </p:txBody>
      </p:sp>
      <p:sp>
        <p:nvSpPr>
          <p:cNvPr id="11" name="CasellaDiTesto 10">
            <a:extLst>
              <a:ext uri="{FF2B5EF4-FFF2-40B4-BE49-F238E27FC236}">
                <a16:creationId xmlns:a16="http://schemas.microsoft.com/office/drawing/2014/main" id="{716D1216-2320-463B-87CD-8A6BD976F208}"/>
              </a:ext>
            </a:extLst>
          </p:cNvPr>
          <p:cNvSpPr txBox="1"/>
          <p:nvPr/>
        </p:nvSpPr>
        <p:spPr>
          <a:xfrm>
            <a:off x="335360" y="6093296"/>
            <a:ext cx="9144000" cy="553998"/>
          </a:xfrm>
          <a:prstGeom prst="rect">
            <a:avLst/>
          </a:prstGeom>
          <a:noFill/>
          <a:ln>
            <a:noFill/>
          </a:ln>
        </p:spPr>
        <p:txBody>
          <a:bodyPr wrap="square" rtlCol="0">
            <a:spAutoFit/>
          </a:bodyPr>
          <a:lstStyle/>
          <a:p>
            <a:r>
              <a:rPr lang="it-IT" sz="3000" b="1" dirty="0"/>
              <a:t>n. 6 progetti «mitigazione». Importo € 852.000</a:t>
            </a:r>
            <a:endParaRPr lang="it-IT" sz="3000" dirty="0"/>
          </a:p>
        </p:txBody>
      </p:sp>
      <p:pic>
        <p:nvPicPr>
          <p:cNvPr id="7" name="Immagine 6">
            <a:extLst>
              <a:ext uri="{FF2B5EF4-FFF2-40B4-BE49-F238E27FC236}">
                <a16:creationId xmlns:a16="http://schemas.microsoft.com/office/drawing/2014/main" id="{00934772-D237-43F1-847D-756B3CD138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408" y="140680"/>
            <a:ext cx="883624" cy="912056"/>
          </a:xfrm>
          <a:prstGeom prst="rect">
            <a:avLst/>
          </a:prstGeom>
        </p:spPr>
      </p:pic>
      <p:pic>
        <p:nvPicPr>
          <p:cNvPr id="14" name="Immagine 13">
            <a:extLst>
              <a:ext uri="{FF2B5EF4-FFF2-40B4-BE49-F238E27FC236}">
                <a16:creationId xmlns:a16="http://schemas.microsoft.com/office/drawing/2014/main" id="{AA2C0318-7247-4F1A-AE75-B0A2C0895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543" y="2655927"/>
            <a:ext cx="4836457" cy="3050909"/>
          </a:xfrm>
          <a:prstGeom prst="rect">
            <a:avLst/>
          </a:prstGeom>
        </p:spPr>
      </p:pic>
      <p:pic>
        <p:nvPicPr>
          <p:cNvPr id="15" name="Immagine 14">
            <a:extLst>
              <a:ext uri="{FF2B5EF4-FFF2-40B4-BE49-F238E27FC236}">
                <a16:creationId xmlns:a16="http://schemas.microsoft.com/office/drawing/2014/main" id="{7A11F0C7-AD67-4BCB-8059-68596B69A2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127" y="5136129"/>
            <a:ext cx="1235960" cy="1773255"/>
          </a:xfrm>
          <a:prstGeom prst="rect">
            <a:avLst/>
          </a:prstGeom>
        </p:spPr>
      </p:pic>
      <p:pic>
        <p:nvPicPr>
          <p:cNvPr id="16" name="Immagine 15">
            <a:extLst>
              <a:ext uri="{FF2B5EF4-FFF2-40B4-BE49-F238E27FC236}">
                <a16:creationId xmlns:a16="http://schemas.microsoft.com/office/drawing/2014/main" id="{8BDB5943-9199-435F-B4C7-967AA6566F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3733" y="5240957"/>
            <a:ext cx="1141600" cy="1637877"/>
          </a:xfrm>
          <a:prstGeom prst="rect">
            <a:avLst/>
          </a:prstGeom>
        </p:spPr>
      </p:pic>
      <p:pic>
        <p:nvPicPr>
          <p:cNvPr id="17" name="Immagine 16">
            <a:extLst>
              <a:ext uri="{FF2B5EF4-FFF2-40B4-BE49-F238E27FC236}">
                <a16:creationId xmlns:a16="http://schemas.microsoft.com/office/drawing/2014/main" id="{DEB4CC74-6C14-4F70-8C41-C30BFFE2D3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1449"/>
          <a:stretch/>
        </p:blipFill>
        <p:spPr>
          <a:xfrm>
            <a:off x="9706760" y="5526366"/>
            <a:ext cx="856926" cy="1272178"/>
          </a:xfrm>
          <a:prstGeom prst="rect">
            <a:avLst/>
          </a:prstGeom>
        </p:spPr>
      </p:pic>
      <p:pic>
        <p:nvPicPr>
          <p:cNvPr id="18" name="Immagine 17">
            <a:extLst>
              <a:ext uri="{FF2B5EF4-FFF2-40B4-BE49-F238E27FC236}">
                <a16:creationId xmlns:a16="http://schemas.microsoft.com/office/drawing/2014/main" id="{83887515-BD3B-47C2-BC80-3C8C6DBCA9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8395" y="5526366"/>
            <a:ext cx="1613676" cy="1501837"/>
          </a:xfrm>
          <a:prstGeom prst="rect">
            <a:avLst/>
          </a:prstGeom>
        </p:spPr>
      </p:pic>
      <p:pic>
        <p:nvPicPr>
          <p:cNvPr id="19" name="Immagine 18">
            <a:extLst>
              <a:ext uri="{FF2B5EF4-FFF2-40B4-BE49-F238E27FC236}">
                <a16:creationId xmlns:a16="http://schemas.microsoft.com/office/drawing/2014/main" id="{AFE7E616-7B43-4811-BE8B-7F66C69B56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2390" y="5434196"/>
            <a:ext cx="990984" cy="1323015"/>
          </a:xfrm>
          <a:prstGeom prst="rect">
            <a:avLst/>
          </a:prstGeom>
        </p:spPr>
      </p:pic>
    </p:spTree>
    <p:extLst>
      <p:ext uri="{BB962C8B-B14F-4D97-AF65-F5344CB8AC3E}">
        <p14:creationId xmlns:p14="http://schemas.microsoft.com/office/powerpoint/2010/main" val="418737132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5979477"/>
            <a:ext cx="12192000" cy="8785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24000" y="200834"/>
            <a:ext cx="9143999"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Mitigazione &amp; Adattamento</a:t>
            </a:r>
          </a:p>
        </p:txBody>
      </p:sp>
      <p:sp>
        <p:nvSpPr>
          <p:cNvPr id="2" name="Rettangolo 1"/>
          <p:cNvSpPr/>
          <p:nvPr/>
        </p:nvSpPr>
        <p:spPr>
          <a:xfrm>
            <a:off x="407370" y="1559687"/>
            <a:ext cx="5544616" cy="2616101"/>
          </a:xfrm>
          <a:prstGeom prst="rect">
            <a:avLst/>
          </a:prstGeom>
        </p:spPr>
        <p:txBody>
          <a:bodyPr wrap="square">
            <a:spAutoFit/>
          </a:bodyPr>
          <a:lstStyle/>
          <a:p>
            <a:r>
              <a:rPr lang="it-IT" sz="3200" b="1" dirty="0"/>
              <a:t>Adattamento</a:t>
            </a:r>
          </a:p>
          <a:p>
            <a:r>
              <a:rPr lang="it-IT" sz="2200" b="1" dirty="0"/>
              <a:t>Strategie, programmi e piani di adattamento agli effetti dei cambiamenti climatici per evitare di pagare un prezzo troppo elevato in termini di danni ambientali, perdita di vite umane e costi economici e assicurare un futuro sviluppo sostenibile</a:t>
            </a:r>
          </a:p>
        </p:txBody>
      </p:sp>
      <p:sp>
        <p:nvSpPr>
          <p:cNvPr id="11" name="CasellaDiTesto 10">
            <a:extLst>
              <a:ext uri="{FF2B5EF4-FFF2-40B4-BE49-F238E27FC236}">
                <a16:creationId xmlns:a16="http://schemas.microsoft.com/office/drawing/2014/main" id="{716D1216-2320-463B-87CD-8A6BD976F208}"/>
              </a:ext>
            </a:extLst>
          </p:cNvPr>
          <p:cNvSpPr txBox="1"/>
          <p:nvPr/>
        </p:nvSpPr>
        <p:spPr>
          <a:xfrm>
            <a:off x="693590" y="6128826"/>
            <a:ext cx="9144000" cy="492443"/>
          </a:xfrm>
          <a:prstGeom prst="rect">
            <a:avLst/>
          </a:prstGeom>
          <a:noFill/>
          <a:ln>
            <a:noFill/>
          </a:ln>
        </p:spPr>
        <p:txBody>
          <a:bodyPr wrap="square" rtlCol="0">
            <a:spAutoFit/>
          </a:bodyPr>
          <a:lstStyle/>
          <a:p>
            <a:r>
              <a:rPr lang="it-IT" sz="2600" b="1" dirty="0"/>
              <a:t>n. 7 progetti «adattamento». Importo € 1.378.200</a:t>
            </a:r>
            <a:endParaRPr lang="it-IT" sz="2600" dirty="0"/>
          </a:p>
        </p:txBody>
      </p:sp>
      <p:pic>
        <p:nvPicPr>
          <p:cNvPr id="4" name="Immagine 3">
            <a:extLst>
              <a:ext uri="{FF2B5EF4-FFF2-40B4-BE49-F238E27FC236}">
                <a16:creationId xmlns:a16="http://schemas.microsoft.com/office/drawing/2014/main" id="{83782253-A601-408B-8873-99532AF29FB3}"/>
              </a:ext>
            </a:extLst>
          </p:cNvPr>
          <p:cNvPicPr>
            <a:picLocks noChangeAspect="1"/>
          </p:cNvPicPr>
          <p:nvPr/>
        </p:nvPicPr>
        <p:blipFill rotWithShape="1">
          <a:blip r:embed="rId3">
            <a:extLst>
              <a:ext uri="{28A0092B-C50C-407E-A947-70E740481C1C}">
                <a14:useLocalDpi xmlns:a14="http://schemas.microsoft.com/office/drawing/2010/main" val="0"/>
              </a:ext>
            </a:extLst>
          </a:blip>
          <a:srcRect l="16736"/>
          <a:stretch/>
        </p:blipFill>
        <p:spPr>
          <a:xfrm>
            <a:off x="6240015" y="1196752"/>
            <a:ext cx="5981997" cy="4782725"/>
          </a:xfrm>
          <a:prstGeom prst="rect">
            <a:avLst/>
          </a:prstGeom>
        </p:spPr>
      </p:pic>
      <p:pic>
        <p:nvPicPr>
          <p:cNvPr id="12" name="Immagine 11">
            <a:extLst>
              <a:ext uri="{FF2B5EF4-FFF2-40B4-BE49-F238E27FC236}">
                <a16:creationId xmlns:a16="http://schemas.microsoft.com/office/drawing/2014/main" id="{4E5DF1EE-D61F-41F4-812D-5B1CBAD93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31" y="4587298"/>
            <a:ext cx="987895" cy="1417352"/>
          </a:xfrm>
          <a:prstGeom prst="rect">
            <a:avLst/>
          </a:prstGeom>
        </p:spPr>
      </p:pic>
      <p:pic>
        <p:nvPicPr>
          <p:cNvPr id="13" name="Immagine 12">
            <a:extLst>
              <a:ext uri="{FF2B5EF4-FFF2-40B4-BE49-F238E27FC236}">
                <a16:creationId xmlns:a16="http://schemas.microsoft.com/office/drawing/2014/main" id="{2FFD17C6-8B6F-4F97-8681-F66659384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704" y="4722791"/>
            <a:ext cx="912474" cy="1309145"/>
          </a:xfrm>
          <a:prstGeom prst="rect">
            <a:avLst/>
          </a:prstGeom>
        </p:spPr>
      </p:pic>
      <p:pic>
        <p:nvPicPr>
          <p:cNvPr id="14" name="Immagine 13">
            <a:extLst>
              <a:ext uri="{FF2B5EF4-FFF2-40B4-BE49-F238E27FC236}">
                <a16:creationId xmlns:a16="http://schemas.microsoft.com/office/drawing/2014/main" id="{E72AB355-B05A-4B70-A530-D521E79BBA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1449"/>
          <a:stretch/>
        </p:blipFill>
        <p:spPr>
          <a:xfrm>
            <a:off x="1492323" y="4934802"/>
            <a:ext cx="684936" cy="1016844"/>
          </a:xfrm>
          <a:prstGeom prst="rect">
            <a:avLst/>
          </a:prstGeom>
        </p:spPr>
      </p:pic>
      <p:pic>
        <p:nvPicPr>
          <p:cNvPr id="15" name="Immagine 14">
            <a:extLst>
              <a:ext uri="{FF2B5EF4-FFF2-40B4-BE49-F238E27FC236}">
                <a16:creationId xmlns:a16="http://schemas.microsoft.com/office/drawing/2014/main" id="{258A1ACF-0AE5-4DB2-BAC1-8F989333AF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345" y="4906859"/>
            <a:ext cx="1289801" cy="1200409"/>
          </a:xfrm>
          <a:prstGeom prst="rect">
            <a:avLst/>
          </a:prstGeom>
        </p:spPr>
      </p:pic>
      <p:pic>
        <p:nvPicPr>
          <p:cNvPr id="17" name="Immagine 16">
            <a:extLst>
              <a:ext uri="{FF2B5EF4-FFF2-40B4-BE49-F238E27FC236}">
                <a16:creationId xmlns:a16="http://schemas.microsoft.com/office/drawing/2014/main" id="{62A230B2-9FB5-44C1-990C-1062137992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5560" y="5035818"/>
            <a:ext cx="792088" cy="1057478"/>
          </a:xfrm>
          <a:prstGeom prst="rect">
            <a:avLst/>
          </a:prstGeom>
        </p:spPr>
      </p:pic>
    </p:spTree>
    <p:extLst>
      <p:ext uri="{BB962C8B-B14F-4D97-AF65-F5344CB8AC3E}">
        <p14:creationId xmlns:p14="http://schemas.microsoft.com/office/powerpoint/2010/main" val="38697637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7031953-95EE-4852-AF34-1845B770D989}"/>
              </a:ext>
            </a:extLst>
          </p:cNvPr>
          <p:cNvPicPr>
            <a:picLocks noChangeAspect="1"/>
          </p:cNvPicPr>
          <p:nvPr/>
        </p:nvPicPr>
        <p:blipFill rotWithShape="1">
          <a:blip r:embed="rId2"/>
          <a:srcRect l="18261" t="3068" r="7278" b="2520"/>
          <a:stretch/>
        </p:blipFill>
        <p:spPr>
          <a:xfrm>
            <a:off x="4012199" y="1794014"/>
            <a:ext cx="6686550" cy="5065797"/>
          </a:xfrm>
          <a:prstGeom prst="rect">
            <a:avLst/>
          </a:prstGeom>
        </p:spPr>
      </p:pic>
      <p:pic>
        <p:nvPicPr>
          <p:cNvPr id="7" name="Immagine 6">
            <a:extLst>
              <a:ext uri="{FF2B5EF4-FFF2-40B4-BE49-F238E27FC236}">
                <a16:creationId xmlns:a16="http://schemas.microsoft.com/office/drawing/2014/main" id="{42AC0B09-7467-484A-9878-ACF1136FEC1F}"/>
              </a:ext>
            </a:extLst>
          </p:cNvPr>
          <p:cNvPicPr>
            <a:picLocks noChangeAspect="1"/>
          </p:cNvPicPr>
          <p:nvPr/>
        </p:nvPicPr>
        <p:blipFill rotWithShape="1">
          <a:blip r:embed="rId3"/>
          <a:srcRect b="1546"/>
          <a:stretch/>
        </p:blipFill>
        <p:spPr>
          <a:xfrm>
            <a:off x="1524000" y="1805444"/>
            <a:ext cx="2457450" cy="5063987"/>
          </a:xfrm>
          <a:prstGeom prst="rect">
            <a:avLst/>
          </a:prstGeom>
        </p:spPr>
      </p:pic>
      <p:pic>
        <p:nvPicPr>
          <p:cNvPr id="9" name="Immagine 8">
            <a:extLst>
              <a:ext uri="{FF2B5EF4-FFF2-40B4-BE49-F238E27FC236}">
                <a16:creationId xmlns:a16="http://schemas.microsoft.com/office/drawing/2014/main" id="{FD58D733-1104-44C4-9B58-9B53703B71E8}"/>
              </a:ext>
            </a:extLst>
          </p:cNvPr>
          <p:cNvPicPr>
            <a:picLocks noChangeAspect="1"/>
          </p:cNvPicPr>
          <p:nvPr/>
        </p:nvPicPr>
        <p:blipFill>
          <a:blip r:embed="rId4"/>
          <a:stretch>
            <a:fillRect/>
          </a:stretch>
        </p:blipFill>
        <p:spPr>
          <a:xfrm>
            <a:off x="3981451" y="2342943"/>
            <a:ext cx="314325" cy="2390775"/>
          </a:xfrm>
          <a:prstGeom prst="rect">
            <a:avLst/>
          </a:prstGeom>
        </p:spPr>
      </p:pic>
      <p:pic>
        <p:nvPicPr>
          <p:cNvPr id="11" name="Immagine 10">
            <a:extLst>
              <a:ext uri="{FF2B5EF4-FFF2-40B4-BE49-F238E27FC236}">
                <a16:creationId xmlns:a16="http://schemas.microsoft.com/office/drawing/2014/main" id="{AE505717-B46C-4D89-A9F4-0FC0D39A5847}"/>
              </a:ext>
            </a:extLst>
          </p:cNvPr>
          <p:cNvPicPr>
            <a:picLocks noChangeAspect="1"/>
          </p:cNvPicPr>
          <p:nvPr/>
        </p:nvPicPr>
        <p:blipFill rotWithShape="1">
          <a:blip r:embed="rId4"/>
          <a:srcRect l="50001" t="54157"/>
          <a:stretch/>
        </p:blipFill>
        <p:spPr>
          <a:xfrm>
            <a:off x="3950701" y="4611757"/>
            <a:ext cx="157162" cy="1095996"/>
          </a:xfrm>
          <a:prstGeom prst="rect">
            <a:avLst/>
          </a:prstGeom>
        </p:spPr>
      </p:pic>
      <p:sp>
        <p:nvSpPr>
          <p:cNvPr id="8" name="Rettangolo 7">
            <a:extLst>
              <a:ext uri="{FF2B5EF4-FFF2-40B4-BE49-F238E27FC236}">
                <a16:creationId xmlns:a16="http://schemas.microsoft.com/office/drawing/2014/main" id="{9F5CEA29-45EF-4691-A916-208B547AC536}"/>
              </a:ext>
            </a:extLst>
          </p:cNvPr>
          <p:cNvSpPr/>
          <p:nvPr/>
        </p:nvSpPr>
        <p:spPr>
          <a:xfrm>
            <a:off x="0" y="-64831"/>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chemeClr val="bg1"/>
                </a:solidFill>
                <a:latin typeface="Arial" panose="020B0604020202020204" pitchFamily="34" charset="0"/>
                <a:ea typeface="Times New Roman" panose="02020603050405020304" pitchFamily="18" charset="0"/>
                <a:cs typeface="Arial" panose="020B0604020202020204" pitchFamily="34" charset="0"/>
              </a:rPr>
              <a:t>Uno straordinario ampliamento </a:t>
            </a:r>
            <a:r>
              <a:rPr lang="it-IT" sz="1800" dirty="0">
                <a:solidFill>
                  <a:schemeClr val="bg1"/>
                </a:solidFill>
                <a:latin typeface="Arial" panose="020B0604020202020204" pitchFamily="34" charset="0"/>
                <a:ea typeface="Times New Roman" panose="02020603050405020304" pitchFamily="18" charset="0"/>
                <a:cs typeface="Arial" panose="020B0604020202020204" pitchFamily="34" charset="0"/>
              </a:rPr>
              <a:t>della Riserva Uomo e Biosfera dell’ APPENNINO TOSCO EMILIANO, riconosciuta nel 2015, sarà approvato dal Consiglio Internazionale Unesco-MAB in Nigeria </a:t>
            </a:r>
            <a:r>
              <a:rPr lang="it-IT" sz="1800" b="1" dirty="0">
                <a:solidFill>
                  <a:schemeClr val="bg1"/>
                </a:solidFill>
                <a:latin typeface="Arial" panose="020B0604020202020204" pitchFamily="34" charset="0"/>
                <a:ea typeface="Times New Roman" panose="02020603050405020304" pitchFamily="18" charset="0"/>
                <a:cs typeface="Arial" panose="020B0604020202020204" pitchFamily="34" charset="0"/>
              </a:rPr>
              <a:t>15 settembre 2021</a:t>
            </a:r>
            <a:endParaRPr lang="it-IT" sz="1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81588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726AD4B0-1D36-4AA2-B05D-19D8DB33FA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082"/>
          <a:stretch/>
        </p:blipFill>
        <p:spPr>
          <a:xfrm>
            <a:off x="1037501" y="3970258"/>
            <a:ext cx="1600325" cy="1627208"/>
          </a:xfrm>
          <a:prstGeom prst="rect">
            <a:avLst/>
          </a:prstGeom>
        </p:spPr>
      </p:pic>
      <p:sp>
        <p:nvSpPr>
          <p:cNvPr id="9" name="Rettangolo 8"/>
          <p:cNvSpPr/>
          <p:nvPr/>
        </p:nvSpPr>
        <p:spPr>
          <a:xfrm>
            <a:off x="0" y="5979477"/>
            <a:ext cx="12192000" cy="8785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0" y="200834"/>
            <a:ext cx="12144672"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Scopo generale</a:t>
            </a:r>
          </a:p>
        </p:txBody>
      </p:sp>
      <p:sp>
        <p:nvSpPr>
          <p:cNvPr id="2" name="Rettangolo 1"/>
          <p:cNvSpPr/>
          <p:nvPr/>
        </p:nvSpPr>
        <p:spPr>
          <a:xfrm>
            <a:off x="695400" y="1649255"/>
            <a:ext cx="5544616" cy="1938992"/>
          </a:xfrm>
          <a:prstGeom prst="rect">
            <a:avLst/>
          </a:prstGeom>
        </p:spPr>
        <p:txBody>
          <a:bodyPr wrap="square">
            <a:spAutoFit/>
          </a:bodyPr>
          <a:lstStyle/>
          <a:p>
            <a:r>
              <a:rPr lang="it-IT" sz="3200" b="1" dirty="0"/>
              <a:t>Scopo dei progetti forestali</a:t>
            </a:r>
          </a:p>
          <a:p>
            <a:r>
              <a:rPr lang="it-IT" sz="2200" b="1" dirty="0"/>
              <a:t>Aumentare la resistenza e la resilienza delle comunità umane assicurando una maggiore resistenza delle foreste alla crisi climatica. Quindi ridurre la nostra vulnerabilità!</a:t>
            </a:r>
          </a:p>
        </p:txBody>
      </p:sp>
      <p:pic>
        <p:nvPicPr>
          <p:cNvPr id="6" name="Immagine 5">
            <a:extLst>
              <a:ext uri="{FF2B5EF4-FFF2-40B4-BE49-F238E27FC236}">
                <a16:creationId xmlns:a16="http://schemas.microsoft.com/office/drawing/2014/main" id="{CB07A31A-60BB-4CC1-9AC3-A9C9E2ED3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072" y="1436616"/>
            <a:ext cx="4286250" cy="4286250"/>
          </a:xfrm>
          <a:prstGeom prst="rect">
            <a:avLst/>
          </a:prstGeom>
        </p:spPr>
      </p:pic>
      <p:pic>
        <p:nvPicPr>
          <p:cNvPr id="11" name="Immagine 10">
            <a:extLst>
              <a:ext uri="{FF2B5EF4-FFF2-40B4-BE49-F238E27FC236}">
                <a16:creationId xmlns:a16="http://schemas.microsoft.com/office/drawing/2014/main" id="{6720E77A-96DC-49A0-9852-DCA3F97AA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23" y="5430771"/>
            <a:ext cx="2077269" cy="1627194"/>
          </a:xfrm>
          <a:prstGeom prst="rect">
            <a:avLst/>
          </a:prstGeom>
        </p:spPr>
      </p:pic>
      <p:pic>
        <p:nvPicPr>
          <p:cNvPr id="12" name="Immagine 11">
            <a:extLst>
              <a:ext uri="{FF2B5EF4-FFF2-40B4-BE49-F238E27FC236}">
                <a16:creationId xmlns:a16="http://schemas.microsoft.com/office/drawing/2014/main" id="{8A860450-56D9-44D9-9D8F-2193438D4B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204" y="3974031"/>
            <a:ext cx="1284737" cy="1843238"/>
          </a:xfrm>
          <a:prstGeom prst="rect">
            <a:avLst/>
          </a:prstGeom>
        </p:spPr>
      </p:pic>
      <p:pic>
        <p:nvPicPr>
          <p:cNvPr id="13" name="Immagine 12">
            <a:extLst>
              <a:ext uri="{FF2B5EF4-FFF2-40B4-BE49-F238E27FC236}">
                <a16:creationId xmlns:a16="http://schemas.microsoft.com/office/drawing/2014/main" id="{7AF81DA6-5F3F-4AD3-9F93-A61D782F75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248" y="4338602"/>
            <a:ext cx="2541679" cy="2354792"/>
          </a:xfrm>
          <a:prstGeom prst="rect">
            <a:avLst/>
          </a:prstGeom>
        </p:spPr>
      </p:pic>
      <p:pic>
        <p:nvPicPr>
          <p:cNvPr id="15" name="Immagine 14">
            <a:extLst>
              <a:ext uri="{FF2B5EF4-FFF2-40B4-BE49-F238E27FC236}">
                <a16:creationId xmlns:a16="http://schemas.microsoft.com/office/drawing/2014/main" id="{35B0BA8B-921A-4467-BFEF-340E66888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883" y="4477677"/>
            <a:ext cx="1370372" cy="1966100"/>
          </a:xfrm>
          <a:prstGeom prst="rect">
            <a:avLst/>
          </a:prstGeom>
        </p:spPr>
      </p:pic>
      <p:pic>
        <p:nvPicPr>
          <p:cNvPr id="16" name="Immagine 15">
            <a:extLst>
              <a:ext uri="{FF2B5EF4-FFF2-40B4-BE49-F238E27FC236}">
                <a16:creationId xmlns:a16="http://schemas.microsoft.com/office/drawing/2014/main" id="{19618FCB-6D6E-40F4-9903-5C4F0C2BF3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541" y="4137308"/>
            <a:ext cx="3152455" cy="2920657"/>
          </a:xfrm>
          <a:prstGeom prst="rect">
            <a:avLst/>
          </a:prstGeom>
        </p:spPr>
      </p:pic>
      <p:pic>
        <p:nvPicPr>
          <p:cNvPr id="17" name="Immagine 16">
            <a:extLst>
              <a:ext uri="{FF2B5EF4-FFF2-40B4-BE49-F238E27FC236}">
                <a16:creationId xmlns:a16="http://schemas.microsoft.com/office/drawing/2014/main" id="{8E793E01-465F-4D1F-9D33-9E9F53A015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1106" y="4698942"/>
            <a:ext cx="1346051" cy="1797047"/>
          </a:xfrm>
          <a:prstGeom prst="rect">
            <a:avLst/>
          </a:prstGeom>
        </p:spPr>
      </p:pic>
      <p:pic>
        <p:nvPicPr>
          <p:cNvPr id="18" name="Immagine 17">
            <a:extLst>
              <a:ext uri="{FF2B5EF4-FFF2-40B4-BE49-F238E27FC236}">
                <a16:creationId xmlns:a16="http://schemas.microsoft.com/office/drawing/2014/main" id="{A0A2DDBF-89A9-4D72-B65C-5D2CEA4B9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5680" y="4693029"/>
            <a:ext cx="1703188" cy="2273843"/>
          </a:xfrm>
          <a:prstGeom prst="rect">
            <a:avLst/>
          </a:prstGeom>
        </p:spPr>
      </p:pic>
    </p:spTree>
    <p:extLst>
      <p:ext uri="{BB962C8B-B14F-4D97-AF65-F5344CB8AC3E}">
        <p14:creationId xmlns:p14="http://schemas.microsoft.com/office/powerpoint/2010/main" val="223178729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0" y="0"/>
            <a:ext cx="12192000" cy="94828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1524000" y="5661248"/>
            <a:ext cx="9144000" cy="119675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0" y="170257"/>
            <a:ext cx="12192000"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Garantire beni e servizi ecosistemici</a:t>
            </a:r>
          </a:p>
        </p:txBody>
      </p:sp>
      <p:sp>
        <p:nvSpPr>
          <p:cNvPr id="11" name="CasellaDiTesto 10"/>
          <p:cNvSpPr txBox="1"/>
          <p:nvPr/>
        </p:nvSpPr>
        <p:spPr>
          <a:xfrm>
            <a:off x="1524001" y="6104910"/>
            <a:ext cx="9143999" cy="492443"/>
          </a:xfrm>
          <a:prstGeom prst="rect">
            <a:avLst/>
          </a:prstGeom>
          <a:solidFill>
            <a:srgbClr val="FFC000"/>
          </a:solidFill>
        </p:spPr>
        <p:txBody>
          <a:bodyPr wrap="square" rtlCol="0">
            <a:spAutoFit/>
          </a:bodyPr>
          <a:lstStyle/>
          <a:p>
            <a:pPr algn="ctr"/>
            <a:r>
              <a:rPr lang="it-IT" sz="2600" dirty="0">
                <a:effectLst>
                  <a:outerShdw blurRad="38100" dist="38100" dir="2700000" algn="tl">
                    <a:srgbClr val="000000">
                      <a:alpha val="43137"/>
                    </a:srgbClr>
                  </a:outerShdw>
                </a:effectLst>
              </a:rPr>
              <a:t>E’ un problema di «percezione»</a:t>
            </a:r>
          </a:p>
        </p:txBody>
      </p:sp>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142" y="948280"/>
            <a:ext cx="9138859" cy="5909720"/>
          </a:xfrm>
          <a:prstGeom prst="rect">
            <a:avLst/>
          </a:prstGeom>
        </p:spPr>
      </p:pic>
    </p:spTree>
    <p:extLst>
      <p:ext uri="{BB962C8B-B14F-4D97-AF65-F5344CB8AC3E}">
        <p14:creationId xmlns:p14="http://schemas.microsoft.com/office/powerpoint/2010/main" val="381303491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1523998" y="5733257"/>
            <a:ext cx="9144002" cy="359073"/>
          </a:xfrm>
          <a:prstGeom prst="rect">
            <a:avLst/>
          </a:prstGeom>
          <a:solidFill>
            <a:srgbClr val="FFC000"/>
          </a:solidFill>
        </p:spPr>
        <p:txBody>
          <a:bodyPr wrap="square" rtlCol="0">
            <a:spAutoFit/>
          </a:bodyPr>
          <a:lstStyle/>
          <a:p>
            <a:pPr algn="ctr"/>
            <a:endParaRPr lang="it-IT" sz="2600" baseline="-25000" dirty="0">
              <a:effectLst>
                <a:outerShdw blurRad="38100" dist="38100" dir="2700000" algn="tl">
                  <a:srgbClr val="000000">
                    <a:alpha val="43137"/>
                  </a:srgbClr>
                </a:outerShdw>
              </a:effectLst>
            </a:endParaRPr>
          </a:p>
        </p:txBody>
      </p:sp>
      <p:sp>
        <p:nvSpPr>
          <p:cNvPr id="8" name="Rettangolo 7"/>
          <p:cNvSpPr/>
          <p:nvPr/>
        </p:nvSpPr>
        <p:spPr>
          <a:xfrm>
            <a:off x="0" y="0"/>
            <a:ext cx="12192000" cy="155679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11573" t="7243" r="26557" b="18106"/>
          <a:stretch/>
        </p:blipFill>
        <p:spPr>
          <a:xfrm>
            <a:off x="-672752" y="1484784"/>
            <a:ext cx="7612954" cy="6445205"/>
          </a:xfrm>
          <a:prstGeom prst="rect">
            <a:avLst/>
          </a:prstGeom>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1144" y="1484784"/>
            <a:ext cx="6101142" cy="4248472"/>
          </a:xfrm>
          <a:prstGeom prst="rect">
            <a:avLst/>
          </a:prstGeom>
        </p:spPr>
      </p:pic>
      <p:sp>
        <p:nvSpPr>
          <p:cNvPr id="9" name="Rettangolo 8"/>
          <p:cNvSpPr/>
          <p:nvPr/>
        </p:nvSpPr>
        <p:spPr>
          <a:xfrm>
            <a:off x="0" y="5559650"/>
            <a:ext cx="12192000" cy="13407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623392" y="5888885"/>
            <a:ext cx="10801200" cy="553998"/>
          </a:xfrm>
          <a:prstGeom prst="rect">
            <a:avLst/>
          </a:prstGeom>
          <a:solidFill>
            <a:srgbClr val="FFC000"/>
          </a:solidFill>
        </p:spPr>
        <p:txBody>
          <a:bodyPr wrap="square" rtlCol="0">
            <a:spAutoFit/>
          </a:bodyPr>
          <a:lstStyle/>
          <a:p>
            <a:pPr algn="ctr"/>
            <a:r>
              <a:rPr lang="it-IT" sz="3000" dirty="0">
                <a:effectLst>
                  <a:outerShdw blurRad="38100" dist="38100" dir="2700000" algn="tl">
                    <a:srgbClr val="000000">
                      <a:alpha val="43137"/>
                    </a:srgbClr>
                  </a:outerShdw>
                </a:effectLst>
              </a:rPr>
              <a:t>Investimento nel futuro</a:t>
            </a:r>
          </a:p>
        </p:txBody>
      </p:sp>
      <p:sp>
        <p:nvSpPr>
          <p:cNvPr id="14" name="CasellaDiTesto 13">
            <a:extLst>
              <a:ext uri="{FF2B5EF4-FFF2-40B4-BE49-F238E27FC236}">
                <a16:creationId xmlns:a16="http://schemas.microsoft.com/office/drawing/2014/main" id="{7E58F68B-16C4-42D2-BB9E-4A21D0C79957}"/>
              </a:ext>
            </a:extLst>
          </p:cNvPr>
          <p:cNvSpPr txBox="1"/>
          <p:nvPr/>
        </p:nvSpPr>
        <p:spPr>
          <a:xfrm>
            <a:off x="0" y="272842"/>
            <a:ext cx="12144672"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Scopo generale</a:t>
            </a:r>
          </a:p>
        </p:txBody>
      </p:sp>
    </p:spTree>
    <p:extLst>
      <p:ext uri="{BB962C8B-B14F-4D97-AF65-F5344CB8AC3E}">
        <p14:creationId xmlns:p14="http://schemas.microsoft.com/office/powerpoint/2010/main" val="10692723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27E76B25-0D48-49DC-9CFA-C8B0FC07B616}"/>
              </a:ext>
            </a:extLst>
          </p:cNvPr>
          <p:cNvGraphicFramePr>
            <a:graphicFrameLocks noGrp="1"/>
          </p:cNvGraphicFramePr>
          <p:nvPr>
            <p:extLst>
              <p:ext uri="{D42A27DB-BD31-4B8C-83A1-F6EECF244321}">
                <p14:modId xmlns:p14="http://schemas.microsoft.com/office/powerpoint/2010/main" val="1593200013"/>
              </p:ext>
            </p:extLst>
          </p:nvPr>
        </p:nvGraphicFramePr>
        <p:xfrm>
          <a:off x="135568" y="1364795"/>
          <a:ext cx="11865087" cy="3851248"/>
        </p:xfrm>
        <a:graphic>
          <a:graphicData uri="http://schemas.openxmlformats.org/drawingml/2006/table">
            <a:tbl>
              <a:tblPr/>
              <a:tblGrid>
                <a:gridCol w="242145">
                  <a:extLst>
                    <a:ext uri="{9D8B030D-6E8A-4147-A177-3AD203B41FA5}">
                      <a16:colId xmlns:a16="http://schemas.microsoft.com/office/drawing/2014/main" val="90759008"/>
                    </a:ext>
                  </a:extLst>
                </a:gridCol>
                <a:gridCol w="4498792">
                  <a:extLst>
                    <a:ext uri="{9D8B030D-6E8A-4147-A177-3AD203B41FA5}">
                      <a16:colId xmlns:a16="http://schemas.microsoft.com/office/drawing/2014/main" val="1869987743"/>
                    </a:ext>
                  </a:extLst>
                </a:gridCol>
                <a:gridCol w="853878">
                  <a:extLst>
                    <a:ext uri="{9D8B030D-6E8A-4147-A177-3AD203B41FA5}">
                      <a16:colId xmlns:a16="http://schemas.microsoft.com/office/drawing/2014/main" val="3492055541"/>
                    </a:ext>
                  </a:extLst>
                </a:gridCol>
                <a:gridCol w="764667">
                  <a:extLst>
                    <a:ext uri="{9D8B030D-6E8A-4147-A177-3AD203B41FA5}">
                      <a16:colId xmlns:a16="http://schemas.microsoft.com/office/drawing/2014/main" val="2291534057"/>
                    </a:ext>
                  </a:extLst>
                </a:gridCol>
                <a:gridCol w="866622">
                  <a:extLst>
                    <a:ext uri="{9D8B030D-6E8A-4147-A177-3AD203B41FA5}">
                      <a16:colId xmlns:a16="http://schemas.microsoft.com/office/drawing/2014/main" val="1453116219"/>
                    </a:ext>
                  </a:extLst>
                </a:gridCol>
                <a:gridCol w="1287191">
                  <a:extLst>
                    <a:ext uri="{9D8B030D-6E8A-4147-A177-3AD203B41FA5}">
                      <a16:colId xmlns:a16="http://schemas.microsoft.com/office/drawing/2014/main" val="2755497612"/>
                    </a:ext>
                  </a:extLst>
                </a:gridCol>
                <a:gridCol w="1312679">
                  <a:extLst>
                    <a:ext uri="{9D8B030D-6E8A-4147-A177-3AD203B41FA5}">
                      <a16:colId xmlns:a16="http://schemas.microsoft.com/office/drawing/2014/main" val="1144556423"/>
                    </a:ext>
                  </a:extLst>
                </a:gridCol>
                <a:gridCol w="1032301">
                  <a:extLst>
                    <a:ext uri="{9D8B030D-6E8A-4147-A177-3AD203B41FA5}">
                      <a16:colId xmlns:a16="http://schemas.microsoft.com/office/drawing/2014/main" val="3748176996"/>
                    </a:ext>
                  </a:extLst>
                </a:gridCol>
                <a:gridCol w="1006812">
                  <a:extLst>
                    <a:ext uri="{9D8B030D-6E8A-4147-A177-3AD203B41FA5}">
                      <a16:colId xmlns:a16="http://schemas.microsoft.com/office/drawing/2014/main" val="4073202178"/>
                    </a:ext>
                  </a:extLst>
                </a:gridCol>
              </a:tblGrid>
              <a:tr h="240703">
                <a:tc>
                  <a:txBody>
                    <a:bodyPr/>
                    <a:lstStyle/>
                    <a:p>
                      <a:pPr algn="ctr" fontAlgn="b"/>
                      <a:r>
                        <a:rPr lang="it-IT" sz="1000" b="1"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Titolo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Importo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Mitigazione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Adattamento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Ricerca/formazione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Progettazione/Lavori</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Comunicazione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Certificazione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758554166"/>
                  </a:ext>
                </a:extLst>
              </a:tr>
              <a:tr h="240703">
                <a:tc>
                  <a:txBody>
                    <a:bodyPr/>
                    <a:lstStyle/>
                    <a:p>
                      <a:pPr algn="ctr" fontAlgn="b"/>
                      <a:r>
                        <a:rPr lang="it-IT" sz="1000" b="0" i="0" u="none" strike="noStrike">
                          <a:solidFill>
                            <a:srgbClr val="000000"/>
                          </a:solidFill>
                          <a:effectLst/>
                          <a:latin typeface="Calibri" panose="020F0502020204030204" pitchFamily="34" charset="0"/>
                        </a:rPr>
                        <a:t>1</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Gestione delle popolazioni relitte di Abete rosso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195.000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195.000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31.000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151.800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12.200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2591659173"/>
                  </a:ext>
                </a:extLst>
              </a:tr>
              <a:tr h="240703">
                <a:tc>
                  <a:txBody>
                    <a:bodyPr/>
                    <a:lstStyle/>
                    <a:p>
                      <a:pPr algn="ctr" fontAlgn="b"/>
                      <a:r>
                        <a:rPr lang="it-IT" sz="1000" b="0" i="0" u="none" strike="noStrike">
                          <a:solidFill>
                            <a:srgbClr val="000000"/>
                          </a:solidFill>
                          <a:effectLst/>
                          <a:latin typeface="Calibri" panose="020F0502020204030204" pitchFamily="34" charset="0"/>
                        </a:rPr>
                        <a:t>2</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Prini interventi di adattamento delle foreste ad Abete bianco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325.000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325.000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54.521</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252.179</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18.300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1653036030"/>
                  </a:ext>
                </a:extLst>
              </a:tr>
              <a:tr h="240703">
                <a:tc>
                  <a:txBody>
                    <a:bodyPr/>
                    <a:lstStyle/>
                    <a:p>
                      <a:pPr algn="ctr" fontAlgn="b"/>
                      <a:r>
                        <a:rPr lang="it-IT" sz="1000" b="0" i="0" u="none" strike="noStrike">
                          <a:solidFill>
                            <a:srgbClr val="000000"/>
                          </a:solidFill>
                          <a:effectLst/>
                          <a:latin typeface="Calibri" panose="020F0502020204030204" pitchFamily="34" charset="0"/>
                        </a:rPr>
                        <a:t>3</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Interventi per adattamento dei cedui e delle fustaie demaniali di faggio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285.000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285.000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79.300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142.900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24.400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38.400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2687153669"/>
                  </a:ext>
                </a:extLst>
              </a:tr>
              <a:tr h="240703">
                <a:tc>
                  <a:txBody>
                    <a:bodyPr/>
                    <a:lstStyle/>
                    <a:p>
                      <a:pPr algn="ctr" fontAlgn="b"/>
                      <a:r>
                        <a:rPr lang="it-IT" sz="1000" b="0" i="0" u="none" strike="noStrike">
                          <a:solidFill>
                            <a:srgbClr val="000000"/>
                          </a:solidFill>
                          <a:effectLst/>
                          <a:latin typeface="Calibri" panose="020F0502020204030204" pitchFamily="34" charset="0"/>
                        </a:rPr>
                        <a:t>4</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Interventi per adattamento faggete Usi Civici</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235.000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235.000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51.240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142.300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1.200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40.260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268342058"/>
                  </a:ext>
                </a:extLst>
              </a:tr>
              <a:tr h="240703">
                <a:tc>
                  <a:txBody>
                    <a:bodyPr/>
                    <a:lstStyle/>
                    <a:p>
                      <a:pPr algn="ctr" fontAlgn="b"/>
                      <a:r>
                        <a:rPr lang="it-IT" sz="1000" b="0" i="0" u="none" strike="noStrike">
                          <a:solidFill>
                            <a:srgbClr val="000000"/>
                          </a:solidFill>
                          <a:effectLst/>
                          <a:latin typeface="Calibri" panose="020F0502020204030204" pitchFamily="34" charset="0"/>
                        </a:rPr>
                        <a:t>5</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Riduzione rischio incendio in fustaie artificiali di conifere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160.000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160.000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138.040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6.100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15.860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3424228062"/>
                  </a:ext>
                </a:extLst>
              </a:tr>
              <a:tr h="240703">
                <a:tc>
                  <a:txBody>
                    <a:bodyPr/>
                    <a:lstStyle/>
                    <a:p>
                      <a:pPr algn="ctr" fontAlgn="b"/>
                      <a:r>
                        <a:rPr lang="it-IT" sz="1000" b="0" i="0" u="none" strike="noStrike">
                          <a:solidFill>
                            <a:srgbClr val="000000"/>
                          </a:solidFill>
                          <a:effectLst/>
                          <a:latin typeface="Calibri" panose="020F0502020204030204" pitchFamily="34" charset="0"/>
                        </a:rPr>
                        <a:t>6</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Programma pilota per favorire il sequestro del Carbonio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180.000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180.000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90.000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80.000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10.000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3107410689"/>
                  </a:ext>
                </a:extLst>
              </a:tr>
              <a:tr h="240703">
                <a:tc>
                  <a:txBody>
                    <a:bodyPr/>
                    <a:lstStyle/>
                    <a:p>
                      <a:pPr algn="ctr" fontAlgn="b"/>
                      <a:r>
                        <a:rPr lang="it-IT" sz="1000" b="0" i="0" u="none" strike="noStrike">
                          <a:solidFill>
                            <a:srgbClr val="000000"/>
                          </a:solidFill>
                          <a:effectLst/>
                          <a:latin typeface="Calibri" panose="020F0502020204030204" pitchFamily="34" charset="0"/>
                        </a:rPr>
                        <a:t>7</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dirty="0">
                          <a:solidFill>
                            <a:srgbClr val="000000"/>
                          </a:solidFill>
                          <a:effectLst/>
                          <a:latin typeface="Calibri" panose="020F0502020204030204" pitchFamily="34" charset="0"/>
                        </a:rPr>
                        <a:t>Interventi </a:t>
                      </a:r>
                      <a:r>
                        <a:rPr lang="it-IT" sz="1000" b="0" i="0" u="none" strike="noStrike">
                          <a:solidFill>
                            <a:srgbClr val="000000"/>
                          </a:solidFill>
                          <a:effectLst/>
                          <a:latin typeface="Calibri" panose="020F0502020204030204" pitchFamily="34" charset="0"/>
                        </a:rPr>
                        <a:t>selviculturali</a:t>
                      </a:r>
                      <a:r>
                        <a:rPr lang="it-IT" sz="1000" b="0" i="0" u="none" strike="noStrike" dirty="0">
                          <a:solidFill>
                            <a:srgbClr val="000000"/>
                          </a:solidFill>
                          <a:effectLst/>
                          <a:latin typeface="Calibri" panose="020F0502020204030204" pitchFamily="34" charset="0"/>
                        </a:rPr>
                        <a:t> per conservazione biodiversità</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200.850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200.850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70.967</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105.483</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24.400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1092863550"/>
                  </a:ext>
                </a:extLst>
              </a:tr>
              <a:tr h="240703">
                <a:tc>
                  <a:txBody>
                    <a:bodyPr/>
                    <a:lstStyle/>
                    <a:p>
                      <a:pPr algn="ctr" fontAlgn="b"/>
                      <a:r>
                        <a:rPr lang="it-IT" sz="1000" b="0" i="0" u="none" strike="noStrike">
                          <a:solidFill>
                            <a:srgbClr val="000000"/>
                          </a:solidFill>
                          <a:effectLst/>
                          <a:latin typeface="Calibri" panose="020F0502020204030204" pitchFamily="34" charset="0"/>
                        </a:rPr>
                        <a:t>8</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Interventi a favore della resistenza previa migrazione assistita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332.250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332.350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179.340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134.610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18.300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1862556083"/>
                  </a:ext>
                </a:extLst>
              </a:tr>
              <a:tr h="240703">
                <a:tc>
                  <a:txBody>
                    <a:bodyPr/>
                    <a:lstStyle/>
                    <a:p>
                      <a:pPr algn="ctr" fontAlgn="b"/>
                      <a:r>
                        <a:rPr lang="it-IT" sz="1000" b="0" i="0" u="none" strike="noStrike">
                          <a:solidFill>
                            <a:srgbClr val="000000"/>
                          </a:solidFill>
                          <a:effectLst/>
                          <a:latin typeface="Calibri" panose="020F0502020204030204" pitchFamily="34" charset="0"/>
                        </a:rPr>
                        <a:t>9</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Certificazione di gestione foretale sostenibile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139.000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139.000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12.772</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21.228</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105.000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964570937"/>
                  </a:ext>
                </a:extLst>
              </a:tr>
              <a:tr h="240703">
                <a:tc>
                  <a:txBody>
                    <a:bodyPr/>
                    <a:lstStyle/>
                    <a:p>
                      <a:pPr algn="ctr" fontAlgn="b"/>
                      <a:r>
                        <a:rPr lang="it-IT" sz="1000" b="0" i="0" u="none" strike="noStrike">
                          <a:solidFill>
                            <a:srgbClr val="000000"/>
                          </a:solidFill>
                          <a:effectLst/>
                          <a:latin typeface="Calibri" panose="020F0502020204030204" pitchFamily="34" charset="0"/>
                        </a:rPr>
                        <a:t>10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Miglioramento previsione e prevenzione incendi</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160.900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160.900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56.120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98.680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6.100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1689363493"/>
                  </a:ext>
                </a:extLst>
              </a:tr>
              <a:tr h="240703">
                <a:tc>
                  <a:txBody>
                    <a:bodyPr/>
                    <a:lstStyle/>
                    <a:p>
                      <a:pPr algn="ctr" fontAlgn="b"/>
                      <a:r>
                        <a:rPr lang="it-IT" sz="1000" b="0" i="0" u="none" strike="noStrike">
                          <a:solidFill>
                            <a:srgbClr val="000000"/>
                          </a:solidFill>
                          <a:effectLst/>
                          <a:latin typeface="Calibri" panose="020F0502020204030204" pitchFamily="34" charset="0"/>
                        </a:rPr>
                        <a:t>11</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Programma pilota per favorire il sequestro del Carbonio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17.000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17.000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17.000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573660825"/>
                  </a:ext>
                </a:extLst>
              </a:tr>
              <a:tr h="240703">
                <a:tc>
                  <a:txBody>
                    <a:bodyPr/>
                    <a:lstStyle/>
                    <a:p>
                      <a:pPr algn="ctr" fontAlgn="b"/>
                      <a:r>
                        <a:rPr lang="it-IT" sz="1000" b="0" i="0" u="none" strike="noStrike">
                          <a:solidFill>
                            <a:srgbClr val="000000"/>
                          </a:solidFill>
                          <a:effectLst/>
                          <a:latin typeface="Calibri" panose="020F0502020204030204" pitchFamily="34" charset="0"/>
                        </a:rPr>
                        <a:t>12</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Relazioni genetiche tra popolazioni relitte e piantagioni di Abete bianco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15.000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2242743182"/>
                  </a:ext>
                </a:extLst>
              </a:tr>
              <a:tr h="240703">
                <a:tc>
                  <a:txBody>
                    <a:bodyPr/>
                    <a:lstStyle/>
                    <a:p>
                      <a:pPr algn="ctr" fontAlgn="b"/>
                      <a:r>
                        <a:rPr lang="it-IT" sz="1000" b="0" i="0" u="none" strike="noStrike">
                          <a:solidFill>
                            <a:srgbClr val="000000"/>
                          </a:solidFill>
                          <a:effectLst/>
                          <a:latin typeface="Calibri" panose="020F0502020204030204" pitchFamily="34" charset="0"/>
                        </a:rPr>
                        <a:t>13</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Foresta del Lagastrello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solidFill>
                            <a:srgbClr val="000000"/>
                          </a:solidFill>
                          <a:effectLst/>
                          <a:latin typeface="Calibri" panose="020F0502020204030204" pitchFamily="34" charset="0"/>
                        </a:rPr>
                        <a:t>12.200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dirty="0">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0" i="0" u="none" strike="noStrike" dirty="0">
                          <a:solidFill>
                            <a:srgbClr val="000000"/>
                          </a:solidFill>
                          <a:effectLst/>
                          <a:latin typeface="Calibri" panose="020F0502020204030204" pitchFamily="34" charset="0"/>
                        </a:rPr>
                        <a:t> 12.200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0" i="0" u="none" strike="noStrike">
                          <a:solidFill>
                            <a:srgbClr val="000000"/>
                          </a:solidFill>
                          <a:effectLst/>
                          <a:latin typeface="Calibri" panose="020F0502020204030204" pitchFamily="34" charset="0"/>
                        </a:rPr>
                        <a:t>12.200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3657898071"/>
                  </a:ext>
                </a:extLst>
              </a:tr>
              <a:tr h="240703">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it-IT" sz="1000" b="1" i="0" u="none" strike="noStrike">
                          <a:solidFill>
                            <a:srgbClr val="000000"/>
                          </a:solidFill>
                          <a:effectLst/>
                          <a:latin typeface="Calibri" panose="020F0502020204030204" pitchFamily="34" charset="0"/>
                        </a:rPr>
                        <a:t>TOTALE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t-IT" sz="1000" b="1" i="0" u="none" strike="noStrike">
                          <a:solidFill>
                            <a:srgbClr val="000000"/>
                          </a:solidFill>
                          <a:effectLst/>
                          <a:latin typeface="Calibri" panose="020F0502020204030204" pitchFamily="34" charset="0"/>
                        </a:rPr>
                        <a:t>2.245.000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t-IT" sz="1000" b="1" i="0" u="none" strike="noStrike">
                          <a:solidFill>
                            <a:srgbClr val="000000"/>
                          </a:solidFill>
                          <a:effectLst/>
                          <a:latin typeface="Calibri" panose="020F0502020204030204" pitchFamily="34" charset="0"/>
                        </a:rPr>
                        <a:t>851.900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t-IT" sz="1000" b="1" i="0" u="none" strike="noStrike" dirty="0">
                          <a:solidFill>
                            <a:srgbClr val="000000"/>
                          </a:solidFill>
                          <a:effectLst/>
                          <a:latin typeface="Calibri" panose="020F0502020204030204" pitchFamily="34" charset="0"/>
                        </a:rPr>
                        <a:t>1.390.200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t-IT" sz="1000" b="1" i="0" u="none" strike="noStrike">
                          <a:solidFill>
                            <a:srgbClr val="000000"/>
                          </a:solidFill>
                          <a:effectLst/>
                          <a:latin typeface="Calibri" panose="020F0502020204030204" pitchFamily="34" charset="0"/>
                        </a:rPr>
                        <a:t>657.260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t-IT" sz="1000" b="1" i="0" u="none" strike="noStrike">
                          <a:solidFill>
                            <a:srgbClr val="000000"/>
                          </a:solidFill>
                          <a:effectLst/>
                          <a:latin typeface="Calibri" panose="020F0502020204030204" pitchFamily="34" charset="0"/>
                        </a:rPr>
                        <a:t>1.267.220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t-IT" sz="1000" b="1" i="0" u="none" strike="noStrike">
                          <a:solidFill>
                            <a:srgbClr val="000000"/>
                          </a:solidFill>
                          <a:effectLst/>
                          <a:latin typeface="Calibri" panose="020F0502020204030204" pitchFamily="34" charset="0"/>
                        </a:rPr>
                        <a:t>121.000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t-IT" sz="1000" b="1" i="0" u="none" strike="noStrike">
                          <a:solidFill>
                            <a:srgbClr val="000000"/>
                          </a:solidFill>
                          <a:effectLst/>
                          <a:latin typeface="Calibri" panose="020F0502020204030204" pitchFamily="34" charset="0"/>
                        </a:rPr>
                        <a:t>199.520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68949567"/>
                  </a:ext>
                </a:extLst>
              </a:tr>
              <a:tr h="240703">
                <a:tc>
                  <a:txBody>
                    <a:bodyPr/>
                    <a:lstStyle/>
                    <a:p>
                      <a:pPr algn="ctr"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000" b="1" i="0" u="none" strike="noStrike">
                          <a:solidFill>
                            <a:srgbClr val="000000"/>
                          </a:solidFill>
                          <a:effectLst/>
                          <a:latin typeface="Calibri" panose="020F0502020204030204" pitchFamily="34" charset="0"/>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000" b="1" i="0" u="none" strike="noStrike">
                          <a:solidFill>
                            <a:srgbClr val="000000"/>
                          </a:solidFill>
                          <a:effectLst/>
                          <a:latin typeface="Calibri" panose="020F0502020204030204" pitchFamily="34" charset="0"/>
                        </a:rPr>
                        <a:t>38%</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t-IT" sz="1000" b="1" i="0" u="none" strike="noStrike">
                          <a:solidFill>
                            <a:srgbClr val="000000"/>
                          </a:solidFill>
                          <a:effectLst/>
                          <a:latin typeface="Calibri" panose="020F0502020204030204" pitchFamily="34" charset="0"/>
                        </a:rPr>
                        <a:t>62%</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it-IT" sz="1000" b="1" i="0" u="none" strike="noStrike">
                          <a:solidFill>
                            <a:srgbClr val="000000"/>
                          </a:solidFill>
                          <a:effectLst/>
                          <a:latin typeface="Calibri" panose="020F0502020204030204" pitchFamily="34" charset="0"/>
                        </a:rPr>
                        <a:t>29,0%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it-IT" sz="1000" b="1" i="0" u="none" strike="noStrike">
                          <a:solidFill>
                            <a:srgbClr val="000000"/>
                          </a:solidFill>
                          <a:effectLst/>
                          <a:latin typeface="Calibri" panose="020F0502020204030204" pitchFamily="34" charset="0"/>
                        </a:rPr>
                        <a:t>56%</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it-IT" sz="1000" b="1" i="0" u="none" strike="noStrike">
                          <a:solidFill>
                            <a:srgbClr val="000000"/>
                          </a:solidFill>
                          <a:effectLst/>
                          <a:latin typeface="Calibri" panose="020F0502020204030204" pitchFamily="34" charset="0"/>
                        </a:rPr>
                        <a:t>6%</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it-IT" sz="1000" b="1" i="0" u="none" strike="noStrike" dirty="0">
                          <a:solidFill>
                            <a:srgbClr val="000000"/>
                          </a:solidFill>
                          <a:effectLst/>
                          <a:latin typeface="Calibri" panose="020F0502020204030204" pitchFamily="34" charset="0"/>
                        </a:rPr>
                        <a:t>9%</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3781959505"/>
                  </a:ext>
                </a:extLst>
              </a:tr>
            </a:tbl>
          </a:graphicData>
        </a:graphic>
      </p:graphicFrame>
      <p:sp>
        <p:nvSpPr>
          <p:cNvPr id="9" name="Rettangolo 8"/>
          <p:cNvSpPr/>
          <p:nvPr/>
        </p:nvSpPr>
        <p:spPr>
          <a:xfrm>
            <a:off x="0" y="5979477"/>
            <a:ext cx="12192000" cy="8785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0" y="200834"/>
            <a:ext cx="12192000"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Distribuzione degli importi</a:t>
            </a:r>
          </a:p>
        </p:txBody>
      </p:sp>
      <p:pic>
        <p:nvPicPr>
          <p:cNvPr id="6" name="Immagine 5">
            <a:extLst>
              <a:ext uri="{FF2B5EF4-FFF2-40B4-BE49-F238E27FC236}">
                <a16:creationId xmlns:a16="http://schemas.microsoft.com/office/drawing/2014/main" id="{D3B2F690-1F55-4BA9-A1C5-C639FB706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8339" y="5838873"/>
            <a:ext cx="926157" cy="576276"/>
          </a:xfrm>
          <a:prstGeom prst="rect">
            <a:avLst/>
          </a:prstGeom>
        </p:spPr>
      </p:pic>
      <p:pic>
        <p:nvPicPr>
          <p:cNvPr id="7" name="Immagine 6">
            <a:extLst>
              <a:ext uri="{FF2B5EF4-FFF2-40B4-BE49-F238E27FC236}">
                <a16:creationId xmlns:a16="http://schemas.microsoft.com/office/drawing/2014/main" id="{FFD367A1-82EF-41F1-A305-1545047935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586" y="5523402"/>
            <a:ext cx="987895" cy="1417352"/>
          </a:xfrm>
          <a:prstGeom prst="rect">
            <a:avLst/>
          </a:prstGeom>
        </p:spPr>
      </p:pic>
      <p:pic>
        <p:nvPicPr>
          <p:cNvPr id="11" name="Immagine 10">
            <a:extLst>
              <a:ext uri="{FF2B5EF4-FFF2-40B4-BE49-F238E27FC236}">
                <a16:creationId xmlns:a16="http://schemas.microsoft.com/office/drawing/2014/main" id="{5D9BFB1E-D836-4DFE-9E37-A74F1C4D5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 y="5658895"/>
            <a:ext cx="912474" cy="1309145"/>
          </a:xfrm>
          <a:prstGeom prst="rect">
            <a:avLst/>
          </a:prstGeom>
        </p:spPr>
      </p:pic>
      <p:pic>
        <p:nvPicPr>
          <p:cNvPr id="12" name="Immagine 11">
            <a:extLst>
              <a:ext uri="{FF2B5EF4-FFF2-40B4-BE49-F238E27FC236}">
                <a16:creationId xmlns:a16="http://schemas.microsoft.com/office/drawing/2014/main" id="{A8469B2C-98DF-4940-932F-0FF77C537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1449"/>
          <a:stretch/>
        </p:blipFill>
        <p:spPr>
          <a:xfrm>
            <a:off x="1731978" y="5870906"/>
            <a:ext cx="684936" cy="1016844"/>
          </a:xfrm>
          <a:prstGeom prst="rect">
            <a:avLst/>
          </a:prstGeom>
        </p:spPr>
      </p:pic>
      <p:pic>
        <p:nvPicPr>
          <p:cNvPr id="13" name="Immagine 12">
            <a:extLst>
              <a:ext uri="{FF2B5EF4-FFF2-40B4-BE49-F238E27FC236}">
                <a16:creationId xmlns:a16="http://schemas.microsoft.com/office/drawing/2014/main" id="{0D51FA24-88FF-40E8-91E6-12DA6CD7B2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5842963"/>
            <a:ext cx="1289801" cy="1200409"/>
          </a:xfrm>
          <a:prstGeom prst="rect">
            <a:avLst/>
          </a:prstGeom>
        </p:spPr>
      </p:pic>
      <p:pic>
        <p:nvPicPr>
          <p:cNvPr id="14" name="Immagine 13">
            <a:extLst>
              <a:ext uri="{FF2B5EF4-FFF2-40B4-BE49-F238E27FC236}">
                <a16:creationId xmlns:a16="http://schemas.microsoft.com/office/drawing/2014/main" id="{E5F5CD3B-AAEB-48E6-BBE0-7870303FC7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5308" y="5784727"/>
            <a:ext cx="792088" cy="1057478"/>
          </a:xfrm>
          <a:prstGeom prst="rect">
            <a:avLst/>
          </a:prstGeom>
        </p:spPr>
      </p:pic>
      <p:pic>
        <p:nvPicPr>
          <p:cNvPr id="15" name="Immagine 14">
            <a:extLst>
              <a:ext uri="{FF2B5EF4-FFF2-40B4-BE49-F238E27FC236}">
                <a16:creationId xmlns:a16="http://schemas.microsoft.com/office/drawing/2014/main" id="{E3AA6E7E-C600-46D3-A846-6F0875E29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7608" y="5788939"/>
            <a:ext cx="792088" cy="1057478"/>
          </a:xfrm>
          <a:prstGeom prst="rect">
            <a:avLst/>
          </a:prstGeom>
        </p:spPr>
      </p:pic>
      <p:pic>
        <p:nvPicPr>
          <p:cNvPr id="16" name="Immagine 15">
            <a:extLst>
              <a:ext uri="{FF2B5EF4-FFF2-40B4-BE49-F238E27FC236}">
                <a16:creationId xmlns:a16="http://schemas.microsoft.com/office/drawing/2014/main" id="{60C7E1FC-AF06-43FA-A91E-5568BCCDB5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1449"/>
          <a:stretch/>
        </p:blipFill>
        <p:spPr>
          <a:xfrm>
            <a:off x="4571743" y="6000950"/>
            <a:ext cx="684936" cy="1016844"/>
          </a:xfrm>
          <a:prstGeom prst="rect">
            <a:avLst/>
          </a:prstGeom>
        </p:spPr>
      </p:pic>
      <p:pic>
        <p:nvPicPr>
          <p:cNvPr id="17" name="Immagine 16">
            <a:extLst>
              <a:ext uri="{FF2B5EF4-FFF2-40B4-BE49-F238E27FC236}">
                <a16:creationId xmlns:a16="http://schemas.microsoft.com/office/drawing/2014/main" id="{D1BF2B10-0A56-4B12-94D0-FBA27F4E2D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2145" y="5909167"/>
            <a:ext cx="1289801" cy="1200409"/>
          </a:xfrm>
          <a:prstGeom prst="rect">
            <a:avLst/>
          </a:prstGeom>
        </p:spPr>
      </p:pic>
      <p:pic>
        <p:nvPicPr>
          <p:cNvPr id="18" name="Immagine 17">
            <a:extLst>
              <a:ext uri="{FF2B5EF4-FFF2-40B4-BE49-F238E27FC236}">
                <a16:creationId xmlns:a16="http://schemas.microsoft.com/office/drawing/2014/main" id="{C086A933-81A7-4EFE-8D85-E7663053CE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7373" y="5918983"/>
            <a:ext cx="792088" cy="1057478"/>
          </a:xfrm>
          <a:prstGeom prst="rect">
            <a:avLst/>
          </a:prstGeom>
        </p:spPr>
      </p:pic>
      <p:pic>
        <p:nvPicPr>
          <p:cNvPr id="19" name="Immagine 18">
            <a:extLst>
              <a:ext uri="{FF2B5EF4-FFF2-40B4-BE49-F238E27FC236}">
                <a16:creationId xmlns:a16="http://schemas.microsoft.com/office/drawing/2014/main" id="{A6467A56-38F6-456E-A280-F4437A4B05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987988" y="5662617"/>
            <a:ext cx="1405008" cy="1301699"/>
          </a:xfrm>
          <a:prstGeom prst="rect">
            <a:avLst/>
          </a:prstGeom>
        </p:spPr>
      </p:pic>
      <p:pic>
        <p:nvPicPr>
          <p:cNvPr id="20" name="Immagine 19">
            <a:extLst>
              <a:ext uri="{FF2B5EF4-FFF2-40B4-BE49-F238E27FC236}">
                <a16:creationId xmlns:a16="http://schemas.microsoft.com/office/drawing/2014/main" id="{72DC7D30-AF0C-4536-B670-2CB37AF80F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87" y="5684965"/>
            <a:ext cx="792088" cy="1057478"/>
          </a:xfrm>
          <a:prstGeom prst="rect">
            <a:avLst/>
          </a:prstGeom>
        </p:spPr>
      </p:pic>
      <p:pic>
        <p:nvPicPr>
          <p:cNvPr id="21" name="Immagine 20">
            <a:extLst>
              <a:ext uri="{FF2B5EF4-FFF2-40B4-BE49-F238E27FC236}">
                <a16:creationId xmlns:a16="http://schemas.microsoft.com/office/drawing/2014/main" id="{AFE2C4C1-9E6B-4564-A296-8ECF59F951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475" y="5520490"/>
            <a:ext cx="792088" cy="1453480"/>
          </a:xfrm>
          <a:prstGeom prst="rect">
            <a:avLst/>
          </a:prstGeom>
        </p:spPr>
      </p:pic>
      <p:pic>
        <p:nvPicPr>
          <p:cNvPr id="22" name="Immagine 21">
            <a:extLst>
              <a:ext uri="{FF2B5EF4-FFF2-40B4-BE49-F238E27FC236}">
                <a16:creationId xmlns:a16="http://schemas.microsoft.com/office/drawing/2014/main" id="{275EBFFF-38A3-4C20-93FA-BEBA0A54E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7528" y="5684965"/>
            <a:ext cx="1268083" cy="1057478"/>
          </a:xfrm>
          <a:prstGeom prst="rect">
            <a:avLst/>
          </a:prstGeom>
        </p:spPr>
      </p:pic>
      <p:pic>
        <p:nvPicPr>
          <p:cNvPr id="23" name="Immagine 22">
            <a:extLst>
              <a:ext uri="{FF2B5EF4-FFF2-40B4-BE49-F238E27FC236}">
                <a16:creationId xmlns:a16="http://schemas.microsoft.com/office/drawing/2014/main" id="{7D23B8D2-C123-4A9C-B4C1-DF7C4B02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8834" y="5667396"/>
            <a:ext cx="926157" cy="998182"/>
          </a:xfrm>
          <a:prstGeom prst="rect">
            <a:avLst/>
          </a:prstGeom>
        </p:spPr>
      </p:pic>
      <p:pic>
        <p:nvPicPr>
          <p:cNvPr id="24" name="Immagine 23">
            <a:extLst>
              <a:ext uri="{FF2B5EF4-FFF2-40B4-BE49-F238E27FC236}">
                <a16:creationId xmlns:a16="http://schemas.microsoft.com/office/drawing/2014/main" id="{96BE3082-F3CA-4BB0-A251-338AEBE552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7901" y="5718491"/>
            <a:ext cx="792088" cy="1057478"/>
          </a:xfrm>
          <a:prstGeom prst="rect">
            <a:avLst/>
          </a:prstGeom>
        </p:spPr>
      </p:pic>
      <p:pic>
        <p:nvPicPr>
          <p:cNvPr id="25" name="Immagine 24">
            <a:extLst>
              <a:ext uri="{FF2B5EF4-FFF2-40B4-BE49-F238E27FC236}">
                <a16:creationId xmlns:a16="http://schemas.microsoft.com/office/drawing/2014/main" id="{0F8AA547-DA99-45E8-B525-BE9B87FF97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02932" y="5445224"/>
            <a:ext cx="895109" cy="1442526"/>
          </a:xfrm>
          <a:prstGeom prst="rect">
            <a:avLst/>
          </a:prstGeom>
        </p:spPr>
      </p:pic>
      <p:pic>
        <p:nvPicPr>
          <p:cNvPr id="26" name="Immagine 25">
            <a:extLst>
              <a:ext uri="{FF2B5EF4-FFF2-40B4-BE49-F238E27FC236}">
                <a16:creationId xmlns:a16="http://schemas.microsoft.com/office/drawing/2014/main" id="{1D565251-B232-4E3D-BDF1-E44927DC66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9482" y="5684964"/>
            <a:ext cx="792088" cy="1289777"/>
          </a:xfrm>
          <a:prstGeom prst="rect">
            <a:avLst/>
          </a:prstGeom>
        </p:spPr>
      </p:pic>
      <p:sp>
        <p:nvSpPr>
          <p:cNvPr id="2" name="Rettangolo 1">
            <a:extLst>
              <a:ext uri="{FF2B5EF4-FFF2-40B4-BE49-F238E27FC236}">
                <a16:creationId xmlns:a16="http://schemas.microsoft.com/office/drawing/2014/main" id="{86454AEE-37C2-41E8-A3D9-D9780982C578}"/>
              </a:ext>
            </a:extLst>
          </p:cNvPr>
          <p:cNvSpPr/>
          <p:nvPr/>
        </p:nvSpPr>
        <p:spPr>
          <a:xfrm>
            <a:off x="4871864" y="4725144"/>
            <a:ext cx="864096" cy="260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BC212EA2-4AA0-4529-B951-1CAEDCE42538}"/>
              </a:ext>
            </a:extLst>
          </p:cNvPr>
          <p:cNvSpPr/>
          <p:nvPr/>
        </p:nvSpPr>
        <p:spPr>
          <a:xfrm>
            <a:off x="7353787" y="4988382"/>
            <a:ext cx="1315840" cy="241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a:extLst>
              <a:ext uri="{FF2B5EF4-FFF2-40B4-BE49-F238E27FC236}">
                <a16:creationId xmlns:a16="http://schemas.microsoft.com/office/drawing/2014/main" id="{C95A76F4-4021-4027-8B9A-4E1CD180EA66}"/>
              </a:ext>
            </a:extLst>
          </p:cNvPr>
          <p:cNvSpPr/>
          <p:nvPr/>
        </p:nvSpPr>
        <p:spPr>
          <a:xfrm>
            <a:off x="8682698" y="4988382"/>
            <a:ext cx="1268083" cy="241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8B9FC638-E309-4BC4-86CD-B06D122F17B1}"/>
              </a:ext>
            </a:extLst>
          </p:cNvPr>
          <p:cNvSpPr/>
          <p:nvPr/>
        </p:nvSpPr>
        <p:spPr>
          <a:xfrm>
            <a:off x="9950781" y="4992846"/>
            <a:ext cx="1041763" cy="2369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D17094A5-5049-48FA-8E76-9774DB69AC91}"/>
              </a:ext>
            </a:extLst>
          </p:cNvPr>
          <p:cNvSpPr/>
          <p:nvPr/>
        </p:nvSpPr>
        <p:spPr>
          <a:xfrm>
            <a:off x="11005615" y="4986080"/>
            <a:ext cx="995040" cy="2437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0819790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5979477"/>
            <a:ext cx="12192000" cy="8785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0" y="200834"/>
            <a:ext cx="12192000"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Interventi/lavori</a:t>
            </a:r>
          </a:p>
        </p:txBody>
      </p:sp>
      <p:pic>
        <p:nvPicPr>
          <p:cNvPr id="6" name="Immagine 5">
            <a:extLst>
              <a:ext uri="{FF2B5EF4-FFF2-40B4-BE49-F238E27FC236}">
                <a16:creationId xmlns:a16="http://schemas.microsoft.com/office/drawing/2014/main" id="{D3B2F690-1F55-4BA9-A1C5-C639FB706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8339" y="5838873"/>
            <a:ext cx="926157" cy="576276"/>
          </a:xfrm>
          <a:prstGeom prst="rect">
            <a:avLst/>
          </a:prstGeom>
        </p:spPr>
      </p:pic>
      <p:pic>
        <p:nvPicPr>
          <p:cNvPr id="7" name="Immagine 6">
            <a:extLst>
              <a:ext uri="{FF2B5EF4-FFF2-40B4-BE49-F238E27FC236}">
                <a16:creationId xmlns:a16="http://schemas.microsoft.com/office/drawing/2014/main" id="{FFD367A1-82EF-41F1-A305-1545047935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586" y="5523402"/>
            <a:ext cx="987895" cy="1417352"/>
          </a:xfrm>
          <a:prstGeom prst="rect">
            <a:avLst/>
          </a:prstGeom>
        </p:spPr>
      </p:pic>
      <p:pic>
        <p:nvPicPr>
          <p:cNvPr id="11" name="Immagine 10">
            <a:extLst>
              <a:ext uri="{FF2B5EF4-FFF2-40B4-BE49-F238E27FC236}">
                <a16:creationId xmlns:a16="http://schemas.microsoft.com/office/drawing/2014/main" id="{5D9BFB1E-D836-4DFE-9E37-A74F1C4D5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 y="5658895"/>
            <a:ext cx="912474" cy="1309145"/>
          </a:xfrm>
          <a:prstGeom prst="rect">
            <a:avLst/>
          </a:prstGeom>
        </p:spPr>
      </p:pic>
      <p:pic>
        <p:nvPicPr>
          <p:cNvPr id="12" name="Immagine 11">
            <a:extLst>
              <a:ext uri="{FF2B5EF4-FFF2-40B4-BE49-F238E27FC236}">
                <a16:creationId xmlns:a16="http://schemas.microsoft.com/office/drawing/2014/main" id="{A8469B2C-98DF-4940-932F-0FF77C537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1449"/>
          <a:stretch/>
        </p:blipFill>
        <p:spPr>
          <a:xfrm>
            <a:off x="1731978" y="5870906"/>
            <a:ext cx="684936" cy="1016844"/>
          </a:xfrm>
          <a:prstGeom prst="rect">
            <a:avLst/>
          </a:prstGeom>
        </p:spPr>
      </p:pic>
      <p:pic>
        <p:nvPicPr>
          <p:cNvPr id="13" name="Immagine 12">
            <a:extLst>
              <a:ext uri="{FF2B5EF4-FFF2-40B4-BE49-F238E27FC236}">
                <a16:creationId xmlns:a16="http://schemas.microsoft.com/office/drawing/2014/main" id="{0D51FA24-88FF-40E8-91E6-12DA6CD7B2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5842963"/>
            <a:ext cx="1289801" cy="1200409"/>
          </a:xfrm>
          <a:prstGeom prst="rect">
            <a:avLst/>
          </a:prstGeom>
        </p:spPr>
      </p:pic>
      <p:pic>
        <p:nvPicPr>
          <p:cNvPr id="14" name="Immagine 13">
            <a:extLst>
              <a:ext uri="{FF2B5EF4-FFF2-40B4-BE49-F238E27FC236}">
                <a16:creationId xmlns:a16="http://schemas.microsoft.com/office/drawing/2014/main" id="{E5F5CD3B-AAEB-48E6-BBE0-7870303FC7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5308" y="5784727"/>
            <a:ext cx="792088" cy="1057478"/>
          </a:xfrm>
          <a:prstGeom prst="rect">
            <a:avLst/>
          </a:prstGeom>
        </p:spPr>
      </p:pic>
      <p:pic>
        <p:nvPicPr>
          <p:cNvPr id="15" name="Immagine 14">
            <a:extLst>
              <a:ext uri="{FF2B5EF4-FFF2-40B4-BE49-F238E27FC236}">
                <a16:creationId xmlns:a16="http://schemas.microsoft.com/office/drawing/2014/main" id="{E3AA6E7E-C600-46D3-A846-6F0875E29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7608" y="5788939"/>
            <a:ext cx="792088" cy="1057478"/>
          </a:xfrm>
          <a:prstGeom prst="rect">
            <a:avLst/>
          </a:prstGeom>
        </p:spPr>
      </p:pic>
      <p:pic>
        <p:nvPicPr>
          <p:cNvPr id="16" name="Immagine 15">
            <a:extLst>
              <a:ext uri="{FF2B5EF4-FFF2-40B4-BE49-F238E27FC236}">
                <a16:creationId xmlns:a16="http://schemas.microsoft.com/office/drawing/2014/main" id="{60C7E1FC-AF06-43FA-A91E-5568BCCDB5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1449"/>
          <a:stretch/>
        </p:blipFill>
        <p:spPr>
          <a:xfrm>
            <a:off x="4571743" y="6000950"/>
            <a:ext cx="684936" cy="1016844"/>
          </a:xfrm>
          <a:prstGeom prst="rect">
            <a:avLst/>
          </a:prstGeom>
        </p:spPr>
      </p:pic>
      <p:pic>
        <p:nvPicPr>
          <p:cNvPr id="17" name="Immagine 16">
            <a:extLst>
              <a:ext uri="{FF2B5EF4-FFF2-40B4-BE49-F238E27FC236}">
                <a16:creationId xmlns:a16="http://schemas.microsoft.com/office/drawing/2014/main" id="{D1BF2B10-0A56-4B12-94D0-FBA27F4E2D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2145" y="5909167"/>
            <a:ext cx="1289801" cy="1200409"/>
          </a:xfrm>
          <a:prstGeom prst="rect">
            <a:avLst/>
          </a:prstGeom>
        </p:spPr>
      </p:pic>
      <p:pic>
        <p:nvPicPr>
          <p:cNvPr id="18" name="Immagine 17">
            <a:extLst>
              <a:ext uri="{FF2B5EF4-FFF2-40B4-BE49-F238E27FC236}">
                <a16:creationId xmlns:a16="http://schemas.microsoft.com/office/drawing/2014/main" id="{C086A933-81A7-4EFE-8D85-E7663053CE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7373" y="5918983"/>
            <a:ext cx="792088" cy="1057478"/>
          </a:xfrm>
          <a:prstGeom prst="rect">
            <a:avLst/>
          </a:prstGeom>
        </p:spPr>
      </p:pic>
      <p:pic>
        <p:nvPicPr>
          <p:cNvPr id="19" name="Immagine 18">
            <a:extLst>
              <a:ext uri="{FF2B5EF4-FFF2-40B4-BE49-F238E27FC236}">
                <a16:creationId xmlns:a16="http://schemas.microsoft.com/office/drawing/2014/main" id="{A6467A56-38F6-456E-A280-F4437A4B05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987988" y="5662617"/>
            <a:ext cx="1405008" cy="1301699"/>
          </a:xfrm>
          <a:prstGeom prst="rect">
            <a:avLst/>
          </a:prstGeom>
        </p:spPr>
      </p:pic>
      <p:pic>
        <p:nvPicPr>
          <p:cNvPr id="20" name="Immagine 19">
            <a:extLst>
              <a:ext uri="{FF2B5EF4-FFF2-40B4-BE49-F238E27FC236}">
                <a16:creationId xmlns:a16="http://schemas.microsoft.com/office/drawing/2014/main" id="{72DC7D30-AF0C-4536-B670-2CB37AF80F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87" y="5684965"/>
            <a:ext cx="792088" cy="1057478"/>
          </a:xfrm>
          <a:prstGeom prst="rect">
            <a:avLst/>
          </a:prstGeom>
        </p:spPr>
      </p:pic>
      <p:pic>
        <p:nvPicPr>
          <p:cNvPr id="21" name="Immagine 20">
            <a:extLst>
              <a:ext uri="{FF2B5EF4-FFF2-40B4-BE49-F238E27FC236}">
                <a16:creationId xmlns:a16="http://schemas.microsoft.com/office/drawing/2014/main" id="{AFE2C4C1-9E6B-4564-A296-8ECF59F951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475" y="5520490"/>
            <a:ext cx="792088" cy="1453480"/>
          </a:xfrm>
          <a:prstGeom prst="rect">
            <a:avLst/>
          </a:prstGeom>
        </p:spPr>
      </p:pic>
      <p:pic>
        <p:nvPicPr>
          <p:cNvPr id="22" name="Immagine 21">
            <a:extLst>
              <a:ext uri="{FF2B5EF4-FFF2-40B4-BE49-F238E27FC236}">
                <a16:creationId xmlns:a16="http://schemas.microsoft.com/office/drawing/2014/main" id="{275EBFFF-38A3-4C20-93FA-BEBA0A54E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7528" y="5684965"/>
            <a:ext cx="1268083" cy="1057478"/>
          </a:xfrm>
          <a:prstGeom prst="rect">
            <a:avLst/>
          </a:prstGeom>
        </p:spPr>
      </p:pic>
      <p:pic>
        <p:nvPicPr>
          <p:cNvPr id="23" name="Immagine 22">
            <a:extLst>
              <a:ext uri="{FF2B5EF4-FFF2-40B4-BE49-F238E27FC236}">
                <a16:creationId xmlns:a16="http://schemas.microsoft.com/office/drawing/2014/main" id="{7D23B8D2-C123-4A9C-B4C1-DF7C4B02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8834" y="5667396"/>
            <a:ext cx="926157" cy="998182"/>
          </a:xfrm>
          <a:prstGeom prst="rect">
            <a:avLst/>
          </a:prstGeom>
        </p:spPr>
      </p:pic>
      <p:pic>
        <p:nvPicPr>
          <p:cNvPr id="24" name="Immagine 23">
            <a:extLst>
              <a:ext uri="{FF2B5EF4-FFF2-40B4-BE49-F238E27FC236}">
                <a16:creationId xmlns:a16="http://schemas.microsoft.com/office/drawing/2014/main" id="{96BE3082-F3CA-4BB0-A251-338AEBE552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7901" y="5718491"/>
            <a:ext cx="792088" cy="1057478"/>
          </a:xfrm>
          <a:prstGeom prst="rect">
            <a:avLst/>
          </a:prstGeom>
        </p:spPr>
      </p:pic>
      <p:pic>
        <p:nvPicPr>
          <p:cNvPr id="25" name="Immagine 24">
            <a:extLst>
              <a:ext uri="{FF2B5EF4-FFF2-40B4-BE49-F238E27FC236}">
                <a16:creationId xmlns:a16="http://schemas.microsoft.com/office/drawing/2014/main" id="{0F8AA547-DA99-45E8-B525-BE9B87FF97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02932" y="5445224"/>
            <a:ext cx="895109" cy="1442526"/>
          </a:xfrm>
          <a:prstGeom prst="rect">
            <a:avLst/>
          </a:prstGeom>
        </p:spPr>
      </p:pic>
      <p:pic>
        <p:nvPicPr>
          <p:cNvPr id="26" name="Immagine 25">
            <a:extLst>
              <a:ext uri="{FF2B5EF4-FFF2-40B4-BE49-F238E27FC236}">
                <a16:creationId xmlns:a16="http://schemas.microsoft.com/office/drawing/2014/main" id="{1D565251-B232-4E3D-BDF1-E44927DC66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9482" y="5684964"/>
            <a:ext cx="792088" cy="1289777"/>
          </a:xfrm>
          <a:prstGeom prst="rect">
            <a:avLst/>
          </a:prstGeom>
        </p:spPr>
      </p:pic>
      <p:sp>
        <p:nvSpPr>
          <p:cNvPr id="31" name="CasellaDiTesto 30">
            <a:extLst>
              <a:ext uri="{FF2B5EF4-FFF2-40B4-BE49-F238E27FC236}">
                <a16:creationId xmlns:a16="http://schemas.microsoft.com/office/drawing/2014/main" id="{442D4106-FAC0-484C-9BCB-C9B5C5C9A403}"/>
              </a:ext>
            </a:extLst>
          </p:cNvPr>
          <p:cNvSpPr txBox="1"/>
          <p:nvPr/>
        </p:nvSpPr>
        <p:spPr>
          <a:xfrm>
            <a:off x="911425" y="1450556"/>
            <a:ext cx="3096343" cy="630942"/>
          </a:xfrm>
          <a:prstGeom prst="rect">
            <a:avLst/>
          </a:prstGeom>
          <a:noFill/>
        </p:spPr>
        <p:txBody>
          <a:bodyPr wrap="square" rtlCol="0">
            <a:spAutoFit/>
          </a:bodyPr>
          <a:lstStyle/>
          <a:p>
            <a:r>
              <a:rPr lang="it-IT" sz="3500" dirty="0"/>
              <a:t>Adattamento</a:t>
            </a:r>
          </a:p>
        </p:txBody>
      </p:sp>
      <p:sp>
        <p:nvSpPr>
          <p:cNvPr id="32" name="CasellaDiTesto 31">
            <a:extLst>
              <a:ext uri="{FF2B5EF4-FFF2-40B4-BE49-F238E27FC236}">
                <a16:creationId xmlns:a16="http://schemas.microsoft.com/office/drawing/2014/main" id="{9E390727-45B6-494C-AB90-8C63172C30EB}"/>
              </a:ext>
            </a:extLst>
          </p:cNvPr>
          <p:cNvSpPr txBox="1"/>
          <p:nvPr/>
        </p:nvSpPr>
        <p:spPr>
          <a:xfrm>
            <a:off x="6844364" y="1457738"/>
            <a:ext cx="2880320" cy="630942"/>
          </a:xfrm>
          <a:prstGeom prst="rect">
            <a:avLst/>
          </a:prstGeom>
          <a:noFill/>
        </p:spPr>
        <p:txBody>
          <a:bodyPr wrap="square" rtlCol="0">
            <a:spAutoFit/>
          </a:bodyPr>
          <a:lstStyle/>
          <a:p>
            <a:r>
              <a:rPr lang="it-IT" sz="3500" dirty="0"/>
              <a:t>Mitigazione</a:t>
            </a:r>
          </a:p>
        </p:txBody>
      </p:sp>
      <p:sp>
        <p:nvSpPr>
          <p:cNvPr id="33" name="Rettangolo 32">
            <a:extLst>
              <a:ext uri="{FF2B5EF4-FFF2-40B4-BE49-F238E27FC236}">
                <a16:creationId xmlns:a16="http://schemas.microsoft.com/office/drawing/2014/main" id="{D7A158F4-1542-4776-B430-426DFF3C7DC4}"/>
              </a:ext>
            </a:extLst>
          </p:cNvPr>
          <p:cNvSpPr/>
          <p:nvPr/>
        </p:nvSpPr>
        <p:spPr>
          <a:xfrm>
            <a:off x="897705" y="1988840"/>
            <a:ext cx="5080553" cy="5847755"/>
          </a:xfrm>
          <a:prstGeom prst="rect">
            <a:avLst/>
          </a:prstGeom>
        </p:spPr>
        <p:txBody>
          <a:bodyPr wrap="square">
            <a:spAutoFit/>
          </a:bodyPr>
          <a:lstStyle/>
          <a:p>
            <a:r>
              <a:rPr lang="it-IT" sz="2200" b="1" dirty="0"/>
              <a:t>- Selvicoltura d’albero</a:t>
            </a:r>
          </a:p>
          <a:p>
            <a:r>
              <a:rPr lang="it-IT" sz="2200" b="1" dirty="0"/>
              <a:t>- Diradamenti</a:t>
            </a:r>
          </a:p>
          <a:p>
            <a:r>
              <a:rPr lang="it-IT" sz="2200" b="1" dirty="0"/>
              <a:t>- Ripuliture</a:t>
            </a:r>
          </a:p>
          <a:p>
            <a:r>
              <a:rPr lang="it-IT" sz="2200" b="1" dirty="0"/>
              <a:t>- Cercinature</a:t>
            </a:r>
          </a:p>
          <a:p>
            <a:r>
              <a:rPr lang="it-IT" sz="2200" b="1" dirty="0"/>
              <a:t>- Cavitazioni</a:t>
            </a:r>
          </a:p>
          <a:p>
            <a:r>
              <a:rPr lang="it-IT" sz="2200" b="1" dirty="0"/>
              <a:t>- Catini basali</a:t>
            </a:r>
          </a:p>
          <a:p>
            <a:r>
              <a:rPr lang="it-IT" sz="2200" b="1" dirty="0"/>
              <a:t>- Conversioni</a:t>
            </a:r>
          </a:p>
          <a:p>
            <a:r>
              <a:rPr lang="it-IT" sz="2200" b="1" dirty="0"/>
              <a:t>- Cataste a perdere/nicchie </a:t>
            </a:r>
            <a:r>
              <a:rPr lang="it-IT" sz="2200" b="1" dirty="0" err="1"/>
              <a:t>ecologice</a:t>
            </a:r>
            <a:endParaRPr lang="it-IT" sz="2200" b="1" dirty="0"/>
          </a:p>
          <a:p>
            <a:r>
              <a:rPr lang="it-IT" sz="2200" b="1" dirty="0"/>
              <a:t>- Migrazione assistita</a:t>
            </a:r>
          </a:p>
          <a:p>
            <a:r>
              <a:rPr lang="it-IT" sz="2200" b="1" dirty="0"/>
              <a:t>- Attività vivaistica</a:t>
            </a:r>
          </a:p>
          <a:p>
            <a:r>
              <a:rPr lang="it-IT" sz="2200" b="1" dirty="0"/>
              <a:t>- Messa a dimora di giovani semenzai</a:t>
            </a:r>
          </a:p>
          <a:p>
            <a:endParaRPr lang="it-IT" sz="2200" b="1" dirty="0"/>
          </a:p>
          <a:p>
            <a:endParaRPr lang="it-IT" sz="2200" b="1" dirty="0"/>
          </a:p>
          <a:p>
            <a:endParaRPr lang="it-IT" sz="2200" b="1" dirty="0"/>
          </a:p>
          <a:p>
            <a:endParaRPr lang="it-IT" sz="2200" b="1" dirty="0"/>
          </a:p>
          <a:p>
            <a:endParaRPr lang="it-IT" sz="2200" b="1" dirty="0"/>
          </a:p>
          <a:p>
            <a:endParaRPr lang="it-IT" sz="2200" b="1" dirty="0"/>
          </a:p>
        </p:txBody>
      </p:sp>
      <p:sp>
        <p:nvSpPr>
          <p:cNvPr id="34" name="Rettangolo 33">
            <a:extLst>
              <a:ext uri="{FF2B5EF4-FFF2-40B4-BE49-F238E27FC236}">
                <a16:creationId xmlns:a16="http://schemas.microsoft.com/office/drawing/2014/main" id="{2EB47FC4-9A00-423E-9A05-903AEAC75E6B}"/>
              </a:ext>
            </a:extLst>
          </p:cNvPr>
          <p:cNvSpPr/>
          <p:nvPr/>
        </p:nvSpPr>
        <p:spPr>
          <a:xfrm>
            <a:off x="6887657" y="2132856"/>
            <a:ext cx="5080553" cy="3139321"/>
          </a:xfrm>
          <a:prstGeom prst="rect">
            <a:avLst/>
          </a:prstGeom>
        </p:spPr>
        <p:txBody>
          <a:bodyPr wrap="square">
            <a:spAutoFit/>
          </a:bodyPr>
          <a:lstStyle/>
          <a:p>
            <a:r>
              <a:rPr lang="it-IT" sz="2200" b="1" dirty="0"/>
              <a:t>- Conversioni</a:t>
            </a:r>
          </a:p>
          <a:p>
            <a:r>
              <a:rPr lang="it-IT" sz="2200" b="1" dirty="0"/>
              <a:t>- Diradamenti</a:t>
            </a:r>
          </a:p>
          <a:p>
            <a:r>
              <a:rPr lang="it-IT" sz="2200" b="1" dirty="0"/>
              <a:t>- Attività vivaistica</a:t>
            </a:r>
          </a:p>
          <a:p>
            <a:r>
              <a:rPr lang="it-IT" sz="2200" b="1" dirty="0"/>
              <a:t>- Messa a dimora di giovani semenzai</a:t>
            </a:r>
          </a:p>
          <a:p>
            <a:endParaRPr lang="it-IT" sz="2200" b="1" dirty="0"/>
          </a:p>
          <a:p>
            <a:r>
              <a:rPr lang="it-IT" sz="2200" b="1" dirty="0"/>
              <a:t>- Gestione sostenibile</a:t>
            </a:r>
          </a:p>
          <a:p>
            <a:endParaRPr lang="it-IT" sz="2200" b="1" dirty="0"/>
          </a:p>
          <a:p>
            <a:endParaRPr lang="it-IT" sz="2200" b="1" dirty="0"/>
          </a:p>
          <a:p>
            <a:endParaRPr lang="it-IT" sz="2200" b="1" dirty="0"/>
          </a:p>
        </p:txBody>
      </p:sp>
    </p:spTree>
    <p:extLst>
      <p:ext uri="{BB962C8B-B14F-4D97-AF65-F5344CB8AC3E}">
        <p14:creationId xmlns:p14="http://schemas.microsoft.com/office/powerpoint/2010/main" val="331619143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BECB08D-9E8D-4479-B451-270829752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18" y="1167270"/>
            <a:ext cx="7208938" cy="4854018"/>
          </a:xfrm>
          <a:prstGeom prst="rect">
            <a:avLst/>
          </a:prstGeom>
        </p:spPr>
      </p:pic>
      <p:sp>
        <p:nvSpPr>
          <p:cNvPr id="29" name="Rettangolo 28">
            <a:extLst>
              <a:ext uri="{FF2B5EF4-FFF2-40B4-BE49-F238E27FC236}">
                <a16:creationId xmlns:a16="http://schemas.microsoft.com/office/drawing/2014/main" id="{8207FBF3-668E-49A4-A604-E5A20F7DE825}"/>
              </a:ext>
            </a:extLst>
          </p:cNvPr>
          <p:cNvSpPr/>
          <p:nvPr/>
        </p:nvSpPr>
        <p:spPr>
          <a:xfrm>
            <a:off x="0" y="5979477"/>
            <a:ext cx="12192000" cy="8785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9A8E78DD-4797-4C2D-811A-34DECBAB951F}"/>
              </a:ext>
            </a:extLst>
          </p:cNvPr>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D3B2F690-1F55-4BA9-A1C5-C639FB706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8339" y="5838873"/>
            <a:ext cx="926157" cy="576276"/>
          </a:xfrm>
          <a:prstGeom prst="rect">
            <a:avLst/>
          </a:prstGeom>
        </p:spPr>
      </p:pic>
      <p:pic>
        <p:nvPicPr>
          <p:cNvPr id="7" name="Immagine 6">
            <a:extLst>
              <a:ext uri="{FF2B5EF4-FFF2-40B4-BE49-F238E27FC236}">
                <a16:creationId xmlns:a16="http://schemas.microsoft.com/office/drawing/2014/main" id="{FFD367A1-82EF-41F1-A305-154504793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586" y="5523402"/>
            <a:ext cx="987895" cy="1417352"/>
          </a:xfrm>
          <a:prstGeom prst="rect">
            <a:avLst/>
          </a:prstGeom>
        </p:spPr>
      </p:pic>
      <p:pic>
        <p:nvPicPr>
          <p:cNvPr id="11" name="Immagine 10">
            <a:extLst>
              <a:ext uri="{FF2B5EF4-FFF2-40B4-BE49-F238E27FC236}">
                <a16:creationId xmlns:a16="http://schemas.microsoft.com/office/drawing/2014/main" id="{5D9BFB1E-D836-4DFE-9E37-A74F1C4D51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 y="5658895"/>
            <a:ext cx="912474" cy="1309145"/>
          </a:xfrm>
          <a:prstGeom prst="rect">
            <a:avLst/>
          </a:prstGeom>
        </p:spPr>
      </p:pic>
      <p:pic>
        <p:nvPicPr>
          <p:cNvPr id="12" name="Immagine 11">
            <a:extLst>
              <a:ext uri="{FF2B5EF4-FFF2-40B4-BE49-F238E27FC236}">
                <a16:creationId xmlns:a16="http://schemas.microsoft.com/office/drawing/2014/main" id="{A8469B2C-98DF-4940-932F-0FF77C537B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1731978" y="5870906"/>
            <a:ext cx="684936" cy="1016844"/>
          </a:xfrm>
          <a:prstGeom prst="rect">
            <a:avLst/>
          </a:prstGeom>
        </p:spPr>
      </p:pic>
      <p:pic>
        <p:nvPicPr>
          <p:cNvPr id="13" name="Immagine 12">
            <a:extLst>
              <a:ext uri="{FF2B5EF4-FFF2-40B4-BE49-F238E27FC236}">
                <a16:creationId xmlns:a16="http://schemas.microsoft.com/office/drawing/2014/main" id="{0D51FA24-88FF-40E8-91E6-12DA6CD7B2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5842963"/>
            <a:ext cx="1289801" cy="1200409"/>
          </a:xfrm>
          <a:prstGeom prst="rect">
            <a:avLst/>
          </a:prstGeom>
        </p:spPr>
      </p:pic>
      <p:pic>
        <p:nvPicPr>
          <p:cNvPr id="14" name="Immagine 13">
            <a:extLst>
              <a:ext uri="{FF2B5EF4-FFF2-40B4-BE49-F238E27FC236}">
                <a16:creationId xmlns:a16="http://schemas.microsoft.com/office/drawing/2014/main" id="{E5F5CD3B-AAEB-48E6-BBE0-7870303FC7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5308" y="5784727"/>
            <a:ext cx="792088" cy="1057478"/>
          </a:xfrm>
          <a:prstGeom prst="rect">
            <a:avLst/>
          </a:prstGeom>
        </p:spPr>
      </p:pic>
      <p:pic>
        <p:nvPicPr>
          <p:cNvPr id="15" name="Immagine 14">
            <a:extLst>
              <a:ext uri="{FF2B5EF4-FFF2-40B4-BE49-F238E27FC236}">
                <a16:creationId xmlns:a16="http://schemas.microsoft.com/office/drawing/2014/main" id="{E3AA6E7E-C600-46D3-A846-6F0875E29F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7608" y="5788939"/>
            <a:ext cx="792088" cy="1057478"/>
          </a:xfrm>
          <a:prstGeom prst="rect">
            <a:avLst/>
          </a:prstGeom>
        </p:spPr>
      </p:pic>
      <p:pic>
        <p:nvPicPr>
          <p:cNvPr id="16" name="Immagine 15">
            <a:extLst>
              <a:ext uri="{FF2B5EF4-FFF2-40B4-BE49-F238E27FC236}">
                <a16:creationId xmlns:a16="http://schemas.microsoft.com/office/drawing/2014/main" id="{60C7E1FC-AF06-43FA-A91E-5568BCCDB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4571743" y="6000950"/>
            <a:ext cx="684936" cy="1016844"/>
          </a:xfrm>
          <a:prstGeom prst="rect">
            <a:avLst/>
          </a:prstGeom>
        </p:spPr>
      </p:pic>
      <p:pic>
        <p:nvPicPr>
          <p:cNvPr id="17" name="Immagine 16">
            <a:extLst>
              <a:ext uri="{FF2B5EF4-FFF2-40B4-BE49-F238E27FC236}">
                <a16:creationId xmlns:a16="http://schemas.microsoft.com/office/drawing/2014/main" id="{D1BF2B10-0A56-4B12-94D0-FBA27F4E2D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2145" y="5909167"/>
            <a:ext cx="1289801" cy="1200409"/>
          </a:xfrm>
          <a:prstGeom prst="rect">
            <a:avLst/>
          </a:prstGeom>
        </p:spPr>
      </p:pic>
      <p:pic>
        <p:nvPicPr>
          <p:cNvPr id="18" name="Immagine 17">
            <a:extLst>
              <a:ext uri="{FF2B5EF4-FFF2-40B4-BE49-F238E27FC236}">
                <a16:creationId xmlns:a16="http://schemas.microsoft.com/office/drawing/2014/main" id="{C086A933-81A7-4EFE-8D85-E7663053CE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7373" y="5918983"/>
            <a:ext cx="792088" cy="1057478"/>
          </a:xfrm>
          <a:prstGeom prst="rect">
            <a:avLst/>
          </a:prstGeom>
        </p:spPr>
      </p:pic>
      <p:pic>
        <p:nvPicPr>
          <p:cNvPr id="19" name="Immagine 18">
            <a:extLst>
              <a:ext uri="{FF2B5EF4-FFF2-40B4-BE49-F238E27FC236}">
                <a16:creationId xmlns:a16="http://schemas.microsoft.com/office/drawing/2014/main" id="{A6467A56-38F6-456E-A280-F4437A4B05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987988" y="5871717"/>
            <a:ext cx="1405008" cy="1301699"/>
          </a:xfrm>
          <a:prstGeom prst="rect">
            <a:avLst/>
          </a:prstGeom>
        </p:spPr>
      </p:pic>
      <p:pic>
        <p:nvPicPr>
          <p:cNvPr id="20" name="Immagine 19">
            <a:extLst>
              <a:ext uri="{FF2B5EF4-FFF2-40B4-BE49-F238E27FC236}">
                <a16:creationId xmlns:a16="http://schemas.microsoft.com/office/drawing/2014/main" id="{72DC7D30-AF0C-4536-B670-2CB37AF80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87" y="5684965"/>
            <a:ext cx="792088" cy="1057478"/>
          </a:xfrm>
          <a:prstGeom prst="rect">
            <a:avLst/>
          </a:prstGeom>
        </p:spPr>
      </p:pic>
      <p:pic>
        <p:nvPicPr>
          <p:cNvPr id="21" name="Immagine 20">
            <a:extLst>
              <a:ext uri="{FF2B5EF4-FFF2-40B4-BE49-F238E27FC236}">
                <a16:creationId xmlns:a16="http://schemas.microsoft.com/office/drawing/2014/main" id="{AFE2C4C1-9E6B-4564-A296-8ECF59F951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475" y="5520490"/>
            <a:ext cx="792088" cy="1453480"/>
          </a:xfrm>
          <a:prstGeom prst="rect">
            <a:avLst/>
          </a:prstGeom>
        </p:spPr>
      </p:pic>
      <p:pic>
        <p:nvPicPr>
          <p:cNvPr id="22" name="Immagine 21">
            <a:extLst>
              <a:ext uri="{FF2B5EF4-FFF2-40B4-BE49-F238E27FC236}">
                <a16:creationId xmlns:a16="http://schemas.microsoft.com/office/drawing/2014/main" id="{275EBFFF-38A3-4C20-93FA-BEBA0A54E8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7528" y="5684965"/>
            <a:ext cx="1268083" cy="1057478"/>
          </a:xfrm>
          <a:prstGeom prst="rect">
            <a:avLst/>
          </a:prstGeom>
        </p:spPr>
      </p:pic>
      <p:pic>
        <p:nvPicPr>
          <p:cNvPr id="23" name="Immagine 22">
            <a:extLst>
              <a:ext uri="{FF2B5EF4-FFF2-40B4-BE49-F238E27FC236}">
                <a16:creationId xmlns:a16="http://schemas.microsoft.com/office/drawing/2014/main" id="{7D23B8D2-C123-4A9C-B4C1-DF7C4B020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8834" y="5667396"/>
            <a:ext cx="926157" cy="998182"/>
          </a:xfrm>
          <a:prstGeom prst="rect">
            <a:avLst/>
          </a:prstGeom>
        </p:spPr>
      </p:pic>
      <p:pic>
        <p:nvPicPr>
          <p:cNvPr id="24" name="Immagine 23">
            <a:extLst>
              <a:ext uri="{FF2B5EF4-FFF2-40B4-BE49-F238E27FC236}">
                <a16:creationId xmlns:a16="http://schemas.microsoft.com/office/drawing/2014/main" id="{96BE3082-F3CA-4BB0-A251-338AEBE552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7901" y="5718491"/>
            <a:ext cx="792088" cy="1057478"/>
          </a:xfrm>
          <a:prstGeom prst="rect">
            <a:avLst/>
          </a:prstGeom>
        </p:spPr>
      </p:pic>
      <p:pic>
        <p:nvPicPr>
          <p:cNvPr id="25" name="Immagine 24">
            <a:extLst>
              <a:ext uri="{FF2B5EF4-FFF2-40B4-BE49-F238E27FC236}">
                <a16:creationId xmlns:a16="http://schemas.microsoft.com/office/drawing/2014/main" id="{0F8AA547-DA99-45E8-B525-BE9B87FF97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02932" y="5445224"/>
            <a:ext cx="895109" cy="1442526"/>
          </a:xfrm>
          <a:prstGeom prst="rect">
            <a:avLst/>
          </a:prstGeom>
        </p:spPr>
      </p:pic>
      <p:pic>
        <p:nvPicPr>
          <p:cNvPr id="26" name="Immagine 25">
            <a:extLst>
              <a:ext uri="{FF2B5EF4-FFF2-40B4-BE49-F238E27FC236}">
                <a16:creationId xmlns:a16="http://schemas.microsoft.com/office/drawing/2014/main" id="{1D565251-B232-4E3D-BDF1-E44927DC66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9482" y="5684964"/>
            <a:ext cx="792088" cy="1289777"/>
          </a:xfrm>
          <a:prstGeom prst="rect">
            <a:avLst/>
          </a:prstGeom>
        </p:spPr>
      </p:pic>
      <p:sp>
        <p:nvSpPr>
          <p:cNvPr id="31" name="CasellaDiTesto 30">
            <a:extLst>
              <a:ext uri="{FF2B5EF4-FFF2-40B4-BE49-F238E27FC236}">
                <a16:creationId xmlns:a16="http://schemas.microsoft.com/office/drawing/2014/main" id="{FD4E1522-0779-4EE7-BCAA-B939A6532B48}"/>
              </a:ext>
            </a:extLst>
          </p:cNvPr>
          <p:cNvSpPr txBox="1"/>
          <p:nvPr/>
        </p:nvSpPr>
        <p:spPr>
          <a:xfrm>
            <a:off x="0" y="200834"/>
            <a:ext cx="12192000"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Abete bianco</a:t>
            </a:r>
          </a:p>
        </p:txBody>
      </p:sp>
      <p:sp>
        <p:nvSpPr>
          <p:cNvPr id="32" name="CasellaDiTesto 31">
            <a:extLst>
              <a:ext uri="{FF2B5EF4-FFF2-40B4-BE49-F238E27FC236}">
                <a16:creationId xmlns:a16="http://schemas.microsoft.com/office/drawing/2014/main" id="{189DCCD1-E11F-4C08-909F-DEFB9B796810}"/>
              </a:ext>
            </a:extLst>
          </p:cNvPr>
          <p:cNvSpPr txBox="1"/>
          <p:nvPr/>
        </p:nvSpPr>
        <p:spPr>
          <a:xfrm>
            <a:off x="7055308" y="1542010"/>
            <a:ext cx="4945348" cy="4946226"/>
          </a:xfrm>
          <a:prstGeom prst="rect">
            <a:avLst/>
          </a:prstGeom>
          <a:noFill/>
        </p:spPr>
        <p:txBody>
          <a:bodyPr wrap="square">
            <a:spAutoFit/>
          </a:bodyPr>
          <a:lstStyle/>
          <a:p>
            <a:pPr>
              <a:lnSpc>
                <a:spcPct val="107000"/>
              </a:lnSpc>
              <a:spcAft>
                <a:spcPts val="800"/>
              </a:spcAft>
            </a:pPr>
            <a:r>
              <a:rPr lang="it-IT" sz="2200" b="1" dirty="0">
                <a:effectLst/>
                <a:latin typeface="Calibri" panose="020F0502020204030204" pitchFamily="34" charset="0"/>
                <a:ea typeface="Calibri" panose="020F0502020204030204" pitchFamily="34" charset="0"/>
                <a:cs typeface="Times New Roman" panose="02020603050405020304" pitchFamily="18" charset="0"/>
              </a:rPr>
              <a:t>PROGETTO:</a:t>
            </a:r>
          </a:p>
          <a:p>
            <a:pPr>
              <a:lnSpc>
                <a:spcPct val="107000"/>
              </a:lnSpc>
              <a:spcAft>
                <a:spcPts val="800"/>
              </a:spcAft>
            </a:pPr>
            <a:r>
              <a:rPr lang="it-IT" sz="2200" b="1" dirty="0">
                <a:effectLst/>
                <a:latin typeface="Calibri" panose="020F0502020204030204" pitchFamily="34" charset="0"/>
                <a:ea typeface="Calibri" panose="020F0502020204030204" pitchFamily="34" charset="0"/>
                <a:cs typeface="Times New Roman" panose="02020603050405020304" pitchFamily="18" charset="0"/>
              </a:rPr>
              <a:t>Primi interventi urgenti per favorire l’adattamento delle foreste ad Abete bianco del Parco nazionale dell’Appennino tosco-emiliano agli effetti del cambiamento climatico.</a:t>
            </a:r>
          </a:p>
          <a:p>
            <a:pPr algn="ctr">
              <a:lnSpc>
                <a:spcPct val="107000"/>
              </a:lnSpc>
              <a:spcAft>
                <a:spcPts val="800"/>
              </a:spcAft>
            </a:pPr>
            <a:r>
              <a:rPr lang="it-IT"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€ 325.000</a:t>
            </a:r>
          </a:p>
          <a:p>
            <a:pPr algn="ctr">
              <a:lnSpc>
                <a:spcPct val="107000"/>
              </a:lnSpc>
              <a:spcAft>
                <a:spcPts val="800"/>
              </a:spcAft>
            </a:pPr>
            <a:r>
              <a:rPr lang="it-IT"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Durata: 5 anni</a:t>
            </a:r>
          </a:p>
          <a:p>
            <a:pPr algn="ctr">
              <a:lnSpc>
                <a:spcPct val="107000"/>
              </a:lnSpc>
              <a:spcAft>
                <a:spcPts val="800"/>
              </a:spcAft>
            </a:pPr>
            <a:endParaRPr lang="it-IT" sz="22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sz="2200" b="1" dirty="0">
                <a:effectLst/>
                <a:latin typeface="Calibri" panose="020F0502020204030204" pitchFamily="34" charset="0"/>
                <a:ea typeface="Calibri" panose="020F0502020204030204" pitchFamily="34" charset="0"/>
                <a:cs typeface="Times New Roman" panose="02020603050405020304" pitchFamily="18" charset="0"/>
              </a:rPr>
              <a:t> </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b="1" dirty="0">
              <a:latin typeface="Calibri" panose="020F0502020204030204" pitchFamily="34" charset="0"/>
              <a:cs typeface="Times New Roman" panose="02020603050405020304" pitchFamily="18" charset="0"/>
            </a:endParaRPr>
          </a:p>
          <a:p>
            <a:endParaRPr lang="it-IT" sz="2200" b="1" dirty="0"/>
          </a:p>
        </p:txBody>
      </p:sp>
    </p:spTree>
    <p:extLst>
      <p:ext uri="{BB962C8B-B14F-4D97-AF65-F5344CB8AC3E}">
        <p14:creationId xmlns:p14="http://schemas.microsoft.com/office/powerpoint/2010/main" val="17855758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FA567B5-3B84-4D50-A3B3-F15A00E43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04" y="957298"/>
            <a:ext cx="7096125" cy="5324475"/>
          </a:xfrm>
          <a:prstGeom prst="rect">
            <a:avLst/>
          </a:prstGeom>
        </p:spPr>
      </p:pic>
      <p:sp>
        <p:nvSpPr>
          <p:cNvPr id="29" name="Rettangolo 28">
            <a:extLst>
              <a:ext uri="{FF2B5EF4-FFF2-40B4-BE49-F238E27FC236}">
                <a16:creationId xmlns:a16="http://schemas.microsoft.com/office/drawing/2014/main" id="{8207FBF3-668E-49A4-A604-E5A20F7DE825}"/>
              </a:ext>
            </a:extLst>
          </p:cNvPr>
          <p:cNvSpPr/>
          <p:nvPr/>
        </p:nvSpPr>
        <p:spPr>
          <a:xfrm>
            <a:off x="0" y="5979477"/>
            <a:ext cx="12192000" cy="8785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9A8E78DD-4797-4C2D-811A-34DECBAB951F}"/>
              </a:ext>
            </a:extLst>
          </p:cNvPr>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D3B2F690-1F55-4BA9-A1C5-C639FB706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8339" y="5838873"/>
            <a:ext cx="926157" cy="576276"/>
          </a:xfrm>
          <a:prstGeom prst="rect">
            <a:avLst/>
          </a:prstGeom>
        </p:spPr>
      </p:pic>
      <p:pic>
        <p:nvPicPr>
          <p:cNvPr id="7" name="Immagine 6">
            <a:extLst>
              <a:ext uri="{FF2B5EF4-FFF2-40B4-BE49-F238E27FC236}">
                <a16:creationId xmlns:a16="http://schemas.microsoft.com/office/drawing/2014/main" id="{FFD367A1-82EF-41F1-A305-154504793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586" y="5523402"/>
            <a:ext cx="987895" cy="1417352"/>
          </a:xfrm>
          <a:prstGeom prst="rect">
            <a:avLst/>
          </a:prstGeom>
        </p:spPr>
      </p:pic>
      <p:pic>
        <p:nvPicPr>
          <p:cNvPr id="11" name="Immagine 10">
            <a:extLst>
              <a:ext uri="{FF2B5EF4-FFF2-40B4-BE49-F238E27FC236}">
                <a16:creationId xmlns:a16="http://schemas.microsoft.com/office/drawing/2014/main" id="{5D9BFB1E-D836-4DFE-9E37-A74F1C4D51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 y="5658895"/>
            <a:ext cx="912474" cy="1309145"/>
          </a:xfrm>
          <a:prstGeom prst="rect">
            <a:avLst/>
          </a:prstGeom>
        </p:spPr>
      </p:pic>
      <p:pic>
        <p:nvPicPr>
          <p:cNvPr id="12" name="Immagine 11">
            <a:extLst>
              <a:ext uri="{FF2B5EF4-FFF2-40B4-BE49-F238E27FC236}">
                <a16:creationId xmlns:a16="http://schemas.microsoft.com/office/drawing/2014/main" id="{A8469B2C-98DF-4940-932F-0FF77C537B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1731978" y="5870906"/>
            <a:ext cx="684936" cy="1016844"/>
          </a:xfrm>
          <a:prstGeom prst="rect">
            <a:avLst/>
          </a:prstGeom>
        </p:spPr>
      </p:pic>
      <p:pic>
        <p:nvPicPr>
          <p:cNvPr id="13" name="Immagine 12">
            <a:extLst>
              <a:ext uri="{FF2B5EF4-FFF2-40B4-BE49-F238E27FC236}">
                <a16:creationId xmlns:a16="http://schemas.microsoft.com/office/drawing/2014/main" id="{0D51FA24-88FF-40E8-91E6-12DA6CD7B2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5842963"/>
            <a:ext cx="1289801" cy="1200409"/>
          </a:xfrm>
          <a:prstGeom prst="rect">
            <a:avLst/>
          </a:prstGeom>
        </p:spPr>
      </p:pic>
      <p:pic>
        <p:nvPicPr>
          <p:cNvPr id="14" name="Immagine 13">
            <a:extLst>
              <a:ext uri="{FF2B5EF4-FFF2-40B4-BE49-F238E27FC236}">
                <a16:creationId xmlns:a16="http://schemas.microsoft.com/office/drawing/2014/main" id="{E5F5CD3B-AAEB-48E6-BBE0-7870303FC7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5308" y="5784727"/>
            <a:ext cx="792088" cy="1057478"/>
          </a:xfrm>
          <a:prstGeom prst="rect">
            <a:avLst/>
          </a:prstGeom>
        </p:spPr>
      </p:pic>
      <p:pic>
        <p:nvPicPr>
          <p:cNvPr id="15" name="Immagine 14">
            <a:extLst>
              <a:ext uri="{FF2B5EF4-FFF2-40B4-BE49-F238E27FC236}">
                <a16:creationId xmlns:a16="http://schemas.microsoft.com/office/drawing/2014/main" id="{E3AA6E7E-C600-46D3-A846-6F0875E29F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7608" y="5788939"/>
            <a:ext cx="792088" cy="1057478"/>
          </a:xfrm>
          <a:prstGeom prst="rect">
            <a:avLst/>
          </a:prstGeom>
        </p:spPr>
      </p:pic>
      <p:pic>
        <p:nvPicPr>
          <p:cNvPr id="16" name="Immagine 15">
            <a:extLst>
              <a:ext uri="{FF2B5EF4-FFF2-40B4-BE49-F238E27FC236}">
                <a16:creationId xmlns:a16="http://schemas.microsoft.com/office/drawing/2014/main" id="{60C7E1FC-AF06-43FA-A91E-5568BCCDB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4571743" y="6000950"/>
            <a:ext cx="684936" cy="1016844"/>
          </a:xfrm>
          <a:prstGeom prst="rect">
            <a:avLst/>
          </a:prstGeom>
        </p:spPr>
      </p:pic>
      <p:pic>
        <p:nvPicPr>
          <p:cNvPr id="17" name="Immagine 16">
            <a:extLst>
              <a:ext uri="{FF2B5EF4-FFF2-40B4-BE49-F238E27FC236}">
                <a16:creationId xmlns:a16="http://schemas.microsoft.com/office/drawing/2014/main" id="{D1BF2B10-0A56-4B12-94D0-FBA27F4E2D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2145" y="5909167"/>
            <a:ext cx="1289801" cy="1200409"/>
          </a:xfrm>
          <a:prstGeom prst="rect">
            <a:avLst/>
          </a:prstGeom>
        </p:spPr>
      </p:pic>
      <p:pic>
        <p:nvPicPr>
          <p:cNvPr id="18" name="Immagine 17">
            <a:extLst>
              <a:ext uri="{FF2B5EF4-FFF2-40B4-BE49-F238E27FC236}">
                <a16:creationId xmlns:a16="http://schemas.microsoft.com/office/drawing/2014/main" id="{C086A933-81A7-4EFE-8D85-E7663053CE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7373" y="5918983"/>
            <a:ext cx="792088" cy="1057478"/>
          </a:xfrm>
          <a:prstGeom prst="rect">
            <a:avLst/>
          </a:prstGeom>
        </p:spPr>
      </p:pic>
      <p:pic>
        <p:nvPicPr>
          <p:cNvPr id="19" name="Immagine 18">
            <a:extLst>
              <a:ext uri="{FF2B5EF4-FFF2-40B4-BE49-F238E27FC236}">
                <a16:creationId xmlns:a16="http://schemas.microsoft.com/office/drawing/2014/main" id="{A6467A56-38F6-456E-A280-F4437A4B05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987988" y="5871717"/>
            <a:ext cx="1405008" cy="1301699"/>
          </a:xfrm>
          <a:prstGeom prst="rect">
            <a:avLst/>
          </a:prstGeom>
        </p:spPr>
      </p:pic>
      <p:pic>
        <p:nvPicPr>
          <p:cNvPr id="20" name="Immagine 19">
            <a:extLst>
              <a:ext uri="{FF2B5EF4-FFF2-40B4-BE49-F238E27FC236}">
                <a16:creationId xmlns:a16="http://schemas.microsoft.com/office/drawing/2014/main" id="{72DC7D30-AF0C-4536-B670-2CB37AF80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87" y="5684965"/>
            <a:ext cx="792088" cy="1057478"/>
          </a:xfrm>
          <a:prstGeom prst="rect">
            <a:avLst/>
          </a:prstGeom>
        </p:spPr>
      </p:pic>
      <p:pic>
        <p:nvPicPr>
          <p:cNvPr id="21" name="Immagine 20">
            <a:extLst>
              <a:ext uri="{FF2B5EF4-FFF2-40B4-BE49-F238E27FC236}">
                <a16:creationId xmlns:a16="http://schemas.microsoft.com/office/drawing/2014/main" id="{AFE2C4C1-9E6B-4564-A296-8ECF59F951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475" y="5520490"/>
            <a:ext cx="792088" cy="1453480"/>
          </a:xfrm>
          <a:prstGeom prst="rect">
            <a:avLst/>
          </a:prstGeom>
        </p:spPr>
      </p:pic>
      <p:pic>
        <p:nvPicPr>
          <p:cNvPr id="22" name="Immagine 21">
            <a:extLst>
              <a:ext uri="{FF2B5EF4-FFF2-40B4-BE49-F238E27FC236}">
                <a16:creationId xmlns:a16="http://schemas.microsoft.com/office/drawing/2014/main" id="{275EBFFF-38A3-4C20-93FA-BEBA0A54E8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7528" y="5684965"/>
            <a:ext cx="1268083" cy="1057478"/>
          </a:xfrm>
          <a:prstGeom prst="rect">
            <a:avLst/>
          </a:prstGeom>
        </p:spPr>
      </p:pic>
      <p:pic>
        <p:nvPicPr>
          <p:cNvPr id="23" name="Immagine 22">
            <a:extLst>
              <a:ext uri="{FF2B5EF4-FFF2-40B4-BE49-F238E27FC236}">
                <a16:creationId xmlns:a16="http://schemas.microsoft.com/office/drawing/2014/main" id="{7D23B8D2-C123-4A9C-B4C1-DF7C4B020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8834" y="5667396"/>
            <a:ext cx="926157" cy="998182"/>
          </a:xfrm>
          <a:prstGeom prst="rect">
            <a:avLst/>
          </a:prstGeom>
        </p:spPr>
      </p:pic>
      <p:pic>
        <p:nvPicPr>
          <p:cNvPr id="24" name="Immagine 23">
            <a:extLst>
              <a:ext uri="{FF2B5EF4-FFF2-40B4-BE49-F238E27FC236}">
                <a16:creationId xmlns:a16="http://schemas.microsoft.com/office/drawing/2014/main" id="{96BE3082-F3CA-4BB0-A251-338AEBE552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7901" y="5718491"/>
            <a:ext cx="792088" cy="1057478"/>
          </a:xfrm>
          <a:prstGeom prst="rect">
            <a:avLst/>
          </a:prstGeom>
        </p:spPr>
      </p:pic>
      <p:pic>
        <p:nvPicPr>
          <p:cNvPr id="25" name="Immagine 24">
            <a:extLst>
              <a:ext uri="{FF2B5EF4-FFF2-40B4-BE49-F238E27FC236}">
                <a16:creationId xmlns:a16="http://schemas.microsoft.com/office/drawing/2014/main" id="{0F8AA547-DA99-45E8-B525-BE9B87FF97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02932" y="5445224"/>
            <a:ext cx="895109" cy="1442526"/>
          </a:xfrm>
          <a:prstGeom prst="rect">
            <a:avLst/>
          </a:prstGeom>
        </p:spPr>
      </p:pic>
      <p:pic>
        <p:nvPicPr>
          <p:cNvPr id="26" name="Immagine 25">
            <a:extLst>
              <a:ext uri="{FF2B5EF4-FFF2-40B4-BE49-F238E27FC236}">
                <a16:creationId xmlns:a16="http://schemas.microsoft.com/office/drawing/2014/main" id="{1D565251-B232-4E3D-BDF1-E44927DC66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9482" y="5684964"/>
            <a:ext cx="792088" cy="1289777"/>
          </a:xfrm>
          <a:prstGeom prst="rect">
            <a:avLst/>
          </a:prstGeom>
        </p:spPr>
      </p:pic>
      <p:sp>
        <p:nvSpPr>
          <p:cNvPr id="31" name="CasellaDiTesto 30">
            <a:extLst>
              <a:ext uri="{FF2B5EF4-FFF2-40B4-BE49-F238E27FC236}">
                <a16:creationId xmlns:a16="http://schemas.microsoft.com/office/drawing/2014/main" id="{FD4E1522-0779-4EE7-BCAA-B939A6532B48}"/>
              </a:ext>
            </a:extLst>
          </p:cNvPr>
          <p:cNvSpPr txBox="1"/>
          <p:nvPr/>
        </p:nvSpPr>
        <p:spPr>
          <a:xfrm>
            <a:off x="0" y="200834"/>
            <a:ext cx="12192000"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Abete rosso</a:t>
            </a:r>
          </a:p>
        </p:txBody>
      </p:sp>
      <p:sp>
        <p:nvSpPr>
          <p:cNvPr id="28" name="CasellaDiTesto 27">
            <a:extLst>
              <a:ext uri="{FF2B5EF4-FFF2-40B4-BE49-F238E27FC236}">
                <a16:creationId xmlns:a16="http://schemas.microsoft.com/office/drawing/2014/main" id="{A4796B9A-F746-4F6A-9CAA-7A47A1CBE3F5}"/>
              </a:ext>
            </a:extLst>
          </p:cNvPr>
          <p:cNvSpPr txBox="1"/>
          <p:nvPr/>
        </p:nvSpPr>
        <p:spPr>
          <a:xfrm>
            <a:off x="7086329" y="1391502"/>
            <a:ext cx="4945348" cy="4583947"/>
          </a:xfrm>
          <a:prstGeom prst="rect">
            <a:avLst/>
          </a:prstGeom>
          <a:noFill/>
        </p:spPr>
        <p:txBody>
          <a:bodyPr wrap="square">
            <a:spAutoFit/>
          </a:bodyPr>
          <a:lstStyle/>
          <a:p>
            <a:pPr>
              <a:lnSpc>
                <a:spcPct val="107000"/>
              </a:lnSpc>
              <a:spcAft>
                <a:spcPts val="800"/>
              </a:spcAft>
            </a:pPr>
            <a:r>
              <a:rPr lang="it-IT" sz="2200" b="1" dirty="0">
                <a:effectLst/>
                <a:latin typeface="Calibri" panose="020F0502020204030204" pitchFamily="34" charset="0"/>
                <a:ea typeface="Calibri" panose="020F0502020204030204" pitchFamily="34" charset="0"/>
                <a:cs typeface="Times New Roman" panose="02020603050405020304" pitchFamily="18" charset="0"/>
              </a:rPr>
              <a:t>PROGETTO:</a:t>
            </a:r>
          </a:p>
          <a:p>
            <a:pPr>
              <a:lnSpc>
                <a:spcPct val="107000"/>
              </a:lnSpc>
              <a:spcAft>
                <a:spcPts val="800"/>
              </a:spcAft>
            </a:pPr>
            <a:r>
              <a:rPr lang="it-IT" sz="2200" b="1" dirty="0"/>
              <a:t>Gestione sostenibile delle popolazioni relitte di Abete rosso nel Parco nazionale dell’Appennino tosco-emiliano e delle piantagioni artificiali ad esse limitrofe</a:t>
            </a:r>
          </a:p>
          <a:p>
            <a:pPr algn="ctr">
              <a:lnSpc>
                <a:spcPct val="107000"/>
              </a:lnSpc>
              <a:spcAft>
                <a:spcPts val="800"/>
              </a:spcAft>
            </a:pPr>
            <a:r>
              <a:rPr lang="it-IT"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€ 195.000</a:t>
            </a:r>
          </a:p>
          <a:p>
            <a:pPr algn="ctr">
              <a:lnSpc>
                <a:spcPct val="107000"/>
              </a:lnSpc>
              <a:spcAft>
                <a:spcPts val="800"/>
              </a:spcAft>
            </a:pPr>
            <a:r>
              <a:rPr lang="it-IT"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Durata: 5 anni</a:t>
            </a:r>
          </a:p>
          <a:p>
            <a:pPr algn="ctr">
              <a:lnSpc>
                <a:spcPct val="107000"/>
              </a:lnSpc>
              <a:spcAft>
                <a:spcPts val="800"/>
              </a:spcAft>
            </a:pPr>
            <a:endParaRPr lang="it-IT" sz="22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sz="2200" b="1" dirty="0">
                <a:effectLst/>
                <a:latin typeface="Calibri" panose="020F0502020204030204" pitchFamily="34" charset="0"/>
                <a:ea typeface="Calibri" panose="020F0502020204030204" pitchFamily="34" charset="0"/>
                <a:cs typeface="Times New Roman" panose="02020603050405020304" pitchFamily="18" charset="0"/>
              </a:rPr>
              <a:t> </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b="1" dirty="0">
              <a:latin typeface="Calibri" panose="020F0502020204030204" pitchFamily="34" charset="0"/>
              <a:cs typeface="Times New Roman" panose="02020603050405020304" pitchFamily="18" charset="0"/>
            </a:endParaRPr>
          </a:p>
          <a:p>
            <a:endParaRPr lang="it-IT" sz="2200" b="1" dirty="0"/>
          </a:p>
        </p:txBody>
      </p:sp>
    </p:spTree>
    <p:extLst>
      <p:ext uri="{BB962C8B-B14F-4D97-AF65-F5344CB8AC3E}">
        <p14:creationId xmlns:p14="http://schemas.microsoft.com/office/powerpoint/2010/main" val="223461582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9B1D1FF-2559-4CE0-A1EB-3AA385CC1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64" y="1016480"/>
            <a:ext cx="6763236" cy="5072427"/>
          </a:xfrm>
          <a:prstGeom prst="rect">
            <a:avLst/>
          </a:prstGeom>
        </p:spPr>
      </p:pic>
      <p:sp>
        <p:nvSpPr>
          <p:cNvPr id="29" name="Rettangolo 28">
            <a:extLst>
              <a:ext uri="{FF2B5EF4-FFF2-40B4-BE49-F238E27FC236}">
                <a16:creationId xmlns:a16="http://schemas.microsoft.com/office/drawing/2014/main" id="{8207FBF3-668E-49A4-A604-E5A20F7DE825}"/>
              </a:ext>
            </a:extLst>
          </p:cNvPr>
          <p:cNvSpPr/>
          <p:nvPr/>
        </p:nvSpPr>
        <p:spPr>
          <a:xfrm>
            <a:off x="0" y="5979477"/>
            <a:ext cx="12192000" cy="8785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9A8E78DD-4797-4C2D-811A-34DECBAB951F}"/>
              </a:ext>
            </a:extLst>
          </p:cNvPr>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D3B2F690-1F55-4BA9-A1C5-C639FB706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8339" y="5838873"/>
            <a:ext cx="926157" cy="576276"/>
          </a:xfrm>
          <a:prstGeom prst="rect">
            <a:avLst/>
          </a:prstGeom>
        </p:spPr>
      </p:pic>
      <p:pic>
        <p:nvPicPr>
          <p:cNvPr id="7" name="Immagine 6">
            <a:extLst>
              <a:ext uri="{FF2B5EF4-FFF2-40B4-BE49-F238E27FC236}">
                <a16:creationId xmlns:a16="http://schemas.microsoft.com/office/drawing/2014/main" id="{FFD367A1-82EF-41F1-A305-154504793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586" y="5523402"/>
            <a:ext cx="987895" cy="1417352"/>
          </a:xfrm>
          <a:prstGeom prst="rect">
            <a:avLst/>
          </a:prstGeom>
        </p:spPr>
      </p:pic>
      <p:pic>
        <p:nvPicPr>
          <p:cNvPr id="11" name="Immagine 10">
            <a:extLst>
              <a:ext uri="{FF2B5EF4-FFF2-40B4-BE49-F238E27FC236}">
                <a16:creationId xmlns:a16="http://schemas.microsoft.com/office/drawing/2014/main" id="{5D9BFB1E-D836-4DFE-9E37-A74F1C4D51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 y="5658895"/>
            <a:ext cx="912474" cy="1309145"/>
          </a:xfrm>
          <a:prstGeom prst="rect">
            <a:avLst/>
          </a:prstGeom>
        </p:spPr>
      </p:pic>
      <p:pic>
        <p:nvPicPr>
          <p:cNvPr id="12" name="Immagine 11">
            <a:extLst>
              <a:ext uri="{FF2B5EF4-FFF2-40B4-BE49-F238E27FC236}">
                <a16:creationId xmlns:a16="http://schemas.microsoft.com/office/drawing/2014/main" id="{A8469B2C-98DF-4940-932F-0FF77C537B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1731978" y="5870906"/>
            <a:ext cx="684936" cy="1016844"/>
          </a:xfrm>
          <a:prstGeom prst="rect">
            <a:avLst/>
          </a:prstGeom>
        </p:spPr>
      </p:pic>
      <p:pic>
        <p:nvPicPr>
          <p:cNvPr id="13" name="Immagine 12">
            <a:extLst>
              <a:ext uri="{FF2B5EF4-FFF2-40B4-BE49-F238E27FC236}">
                <a16:creationId xmlns:a16="http://schemas.microsoft.com/office/drawing/2014/main" id="{0D51FA24-88FF-40E8-91E6-12DA6CD7B2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5842963"/>
            <a:ext cx="1289801" cy="1200409"/>
          </a:xfrm>
          <a:prstGeom prst="rect">
            <a:avLst/>
          </a:prstGeom>
        </p:spPr>
      </p:pic>
      <p:pic>
        <p:nvPicPr>
          <p:cNvPr id="14" name="Immagine 13">
            <a:extLst>
              <a:ext uri="{FF2B5EF4-FFF2-40B4-BE49-F238E27FC236}">
                <a16:creationId xmlns:a16="http://schemas.microsoft.com/office/drawing/2014/main" id="{E5F5CD3B-AAEB-48E6-BBE0-7870303FC7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5308" y="5784727"/>
            <a:ext cx="792088" cy="1057478"/>
          </a:xfrm>
          <a:prstGeom prst="rect">
            <a:avLst/>
          </a:prstGeom>
        </p:spPr>
      </p:pic>
      <p:pic>
        <p:nvPicPr>
          <p:cNvPr id="15" name="Immagine 14">
            <a:extLst>
              <a:ext uri="{FF2B5EF4-FFF2-40B4-BE49-F238E27FC236}">
                <a16:creationId xmlns:a16="http://schemas.microsoft.com/office/drawing/2014/main" id="{E3AA6E7E-C600-46D3-A846-6F0875E29F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7608" y="5788939"/>
            <a:ext cx="792088" cy="1057478"/>
          </a:xfrm>
          <a:prstGeom prst="rect">
            <a:avLst/>
          </a:prstGeom>
        </p:spPr>
      </p:pic>
      <p:pic>
        <p:nvPicPr>
          <p:cNvPr id="16" name="Immagine 15">
            <a:extLst>
              <a:ext uri="{FF2B5EF4-FFF2-40B4-BE49-F238E27FC236}">
                <a16:creationId xmlns:a16="http://schemas.microsoft.com/office/drawing/2014/main" id="{60C7E1FC-AF06-43FA-A91E-5568BCCDB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4571743" y="6000950"/>
            <a:ext cx="684936" cy="1016844"/>
          </a:xfrm>
          <a:prstGeom prst="rect">
            <a:avLst/>
          </a:prstGeom>
        </p:spPr>
      </p:pic>
      <p:pic>
        <p:nvPicPr>
          <p:cNvPr id="17" name="Immagine 16">
            <a:extLst>
              <a:ext uri="{FF2B5EF4-FFF2-40B4-BE49-F238E27FC236}">
                <a16:creationId xmlns:a16="http://schemas.microsoft.com/office/drawing/2014/main" id="{D1BF2B10-0A56-4B12-94D0-FBA27F4E2D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2145" y="5909167"/>
            <a:ext cx="1289801" cy="1200409"/>
          </a:xfrm>
          <a:prstGeom prst="rect">
            <a:avLst/>
          </a:prstGeom>
        </p:spPr>
      </p:pic>
      <p:pic>
        <p:nvPicPr>
          <p:cNvPr id="18" name="Immagine 17">
            <a:extLst>
              <a:ext uri="{FF2B5EF4-FFF2-40B4-BE49-F238E27FC236}">
                <a16:creationId xmlns:a16="http://schemas.microsoft.com/office/drawing/2014/main" id="{C086A933-81A7-4EFE-8D85-E7663053CE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7373" y="5918983"/>
            <a:ext cx="792088" cy="1057478"/>
          </a:xfrm>
          <a:prstGeom prst="rect">
            <a:avLst/>
          </a:prstGeom>
        </p:spPr>
      </p:pic>
      <p:pic>
        <p:nvPicPr>
          <p:cNvPr id="19" name="Immagine 18">
            <a:extLst>
              <a:ext uri="{FF2B5EF4-FFF2-40B4-BE49-F238E27FC236}">
                <a16:creationId xmlns:a16="http://schemas.microsoft.com/office/drawing/2014/main" id="{A6467A56-38F6-456E-A280-F4437A4B05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987988" y="5871717"/>
            <a:ext cx="1405008" cy="1301699"/>
          </a:xfrm>
          <a:prstGeom prst="rect">
            <a:avLst/>
          </a:prstGeom>
        </p:spPr>
      </p:pic>
      <p:pic>
        <p:nvPicPr>
          <p:cNvPr id="20" name="Immagine 19">
            <a:extLst>
              <a:ext uri="{FF2B5EF4-FFF2-40B4-BE49-F238E27FC236}">
                <a16:creationId xmlns:a16="http://schemas.microsoft.com/office/drawing/2014/main" id="{72DC7D30-AF0C-4536-B670-2CB37AF80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87" y="5684965"/>
            <a:ext cx="792088" cy="1057478"/>
          </a:xfrm>
          <a:prstGeom prst="rect">
            <a:avLst/>
          </a:prstGeom>
        </p:spPr>
      </p:pic>
      <p:pic>
        <p:nvPicPr>
          <p:cNvPr id="21" name="Immagine 20">
            <a:extLst>
              <a:ext uri="{FF2B5EF4-FFF2-40B4-BE49-F238E27FC236}">
                <a16:creationId xmlns:a16="http://schemas.microsoft.com/office/drawing/2014/main" id="{AFE2C4C1-9E6B-4564-A296-8ECF59F951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475" y="5520490"/>
            <a:ext cx="792088" cy="1453480"/>
          </a:xfrm>
          <a:prstGeom prst="rect">
            <a:avLst/>
          </a:prstGeom>
        </p:spPr>
      </p:pic>
      <p:pic>
        <p:nvPicPr>
          <p:cNvPr id="22" name="Immagine 21">
            <a:extLst>
              <a:ext uri="{FF2B5EF4-FFF2-40B4-BE49-F238E27FC236}">
                <a16:creationId xmlns:a16="http://schemas.microsoft.com/office/drawing/2014/main" id="{275EBFFF-38A3-4C20-93FA-BEBA0A54E8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7528" y="5684965"/>
            <a:ext cx="1268083" cy="1057478"/>
          </a:xfrm>
          <a:prstGeom prst="rect">
            <a:avLst/>
          </a:prstGeom>
        </p:spPr>
      </p:pic>
      <p:pic>
        <p:nvPicPr>
          <p:cNvPr id="23" name="Immagine 22">
            <a:extLst>
              <a:ext uri="{FF2B5EF4-FFF2-40B4-BE49-F238E27FC236}">
                <a16:creationId xmlns:a16="http://schemas.microsoft.com/office/drawing/2014/main" id="{7D23B8D2-C123-4A9C-B4C1-DF7C4B020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8834" y="5667396"/>
            <a:ext cx="926157" cy="998182"/>
          </a:xfrm>
          <a:prstGeom prst="rect">
            <a:avLst/>
          </a:prstGeom>
        </p:spPr>
      </p:pic>
      <p:pic>
        <p:nvPicPr>
          <p:cNvPr id="24" name="Immagine 23">
            <a:extLst>
              <a:ext uri="{FF2B5EF4-FFF2-40B4-BE49-F238E27FC236}">
                <a16:creationId xmlns:a16="http://schemas.microsoft.com/office/drawing/2014/main" id="{96BE3082-F3CA-4BB0-A251-338AEBE552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7901" y="5718491"/>
            <a:ext cx="792088" cy="1057478"/>
          </a:xfrm>
          <a:prstGeom prst="rect">
            <a:avLst/>
          </a:prstGeom>
        </p:spPr>
      </p:pic>
      <p:pic>
        <p:nvPicPr>
          <p:cNvPr id="25" name="Immagine 24">
            <a:extLst>
              <a:ext uri="{FF2B5EF4-FFF2-40B4-BE49-F238E27FC236}">
                <a16:creationId xmlns:a16="http://schemas.microsoft.com/office/drawing/2014/main" id="{0F8AA547-DA99-45E8-B525-BE9B87FF97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02932" y="5445224"/>
            <a:ext cx="895109" cy="1442526"/>
          </a:xfrm>
          <a:prstGeom prst="rect">
            <a:avLst/>
          </a:prstGeom>
        </p:spPr>
      </p:pic>
      <p:pic>
        <p:nvPicPr>
          <p:cNvPr id="26" name="Immagine 25">
            <a:extLst>
              <a:ext uri="{FF2B5EF4-FFF2-40B4-BE49-F238E27FC236}">
                <a16:creationId xmlns:a16="http://schemas.microsoft.com/office/drawing/2014/main" id="{1D565251-B232-4E3D-BDF1-E44927DC66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9482" y="5684964"/>
            <a:ext cx="792088" cy="1289777"/>
          </a:xfrm>
          <a:prstGeom prst="rect">
            <a:avLst/>
          </a:prstGeom>
        </p:spPr>
      </p:pic>
      <p:sp>
        <p:nvSpPr>
          <p:cNvPr id="31" name="CasellaDiTesto 30">
            <a:extLst>
              <a:ext uri="{FF2B5EF4-FFF2-40B4-BE49-F238E27FC236}">
                <a16:creationId xmlns:a16="http://schemas.microsoft.com/office/drawing/2014/main" id="{FD4E1522-0779-4EE7-BCAA-B939A6532B48}"/>
              </a:ext>
            </a:extLst>
          </p:cNvPr>
          <p:cNvSpPr txBox="1"/>
          <p:nvPr/>
        </p:nvSpPr>
        <p:spPr>
          <a:xfrm>
            <a:off x="0" y="200834"/>
            <a:ext cx="12192000"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Faggete: cedui con finalità produttive</a:t>
            </a:r>
          </a:p>
        </p:txBody>
      </p:sp>
      <p:sp>
        <p:nvSpPr>
          <p:cNvPr id="28" name="CasellaDiTesto 27">
            <a:extLst>
              <a:ext uri="{FF2B5EF4-FFF2-40B4-BE49-F238E27FC236}">
                <a16:creationId xmlns:a16="http://schemas.microsoft.com/office/drawing/2014/main" id="{A4796B9A-F746-4F6A-9CAA-7A47A1CBE3F5}"/>
              </a:ext>
            </a:extLst>
          </p:cNvPr>
          <p:cNvSpPr txBox="1"/>
          <p:nvPr/>
        </p:nvSpPr>
        <p:spPr>
          <a:xfrm>
            <a:off x="7086329" y="1391502"/>
            <a:ext cx="4945348" cy="5774017"/>
          </a:xfrm>
          <a:prstGeom prst="rect">
            <a:avLst/>
          </a:prstGeom>
          <a:noFill/>
        </p:spPr>
        <p:txBody>
          <a:bodyPr wrap="square">
            <a:spAutoFit/>
          </a:bodyPr>
          <a:lstStyle/>
          <a:p>
            <a:pPr>
              <a:lnSpc>
                <a:spcPct val="107000"/>
              </a:lnSpc>
              <a:spcAft>
                <a:spcPts val="800"/>
              </a:spcAft>
            </a:pPr>
            <a:r>
              <a:rPr lang="it-IT" sz="2200" b="1" dirty="0">
                <a:effectLst/>
                <a:latin typeface="Calibri" panose="020F0502020204030204" pitchFamily="34" charset="0"/>
                <a:ea typeface="Calibri" panose="020F0502020204030204" pitchFamily="34" charset="0"/>
                <a:cs typeface="Times New Roman" panose="02020603050405020304" pitchFamily="18" charset="0"/>
              </a:rPr>
              <a:t>PROGETTO:</a:t>
            </a:r>
          </a:p>
          <a:p>
            <a:pPr>
              <a:lnSpc>
                <a:spcPct val="107000"/>
              </a:lnSpc>
              <a:spcAft>
                <a:spcPts val="800"/>
              </a:spcAft>
            </a:pPr>
            <a:r>
              <a:rPr lang="it-IT" sz="1800" b="1" dirty="0">
                <a:effectLst/>
                <a:latin typeface="Arial" panose="020B0604020202020204" pitchFamily="34" charset="0"/>
                <a:ea typeface="Arial" panose="020B0604020202020204" pitchFamily="34" charset="0"/>
              </a:rPr>
              <a:t>Programma pilota per favorire il sequestro e la conservazione del carbonio nelle faggete appenniniche a diversi indirizzi gestionali e nei rimboschimenti artificiali di conifere</a:t>
            </a:r>
            <a:endParaRPr lang="it-IT" sz="1800" dirty="0">
              <a:effectLst/>
              <a:latin typeface="Arial" panose="020B0604020202020204" pitchFamily="34" charset="0"/>
              <a:ea typeface="Arial" panose="020B0604020202020204" pitchFamily="34" charset="0"/>
            </a:endParaRPr>
          </a:p>
          <a:p>
            <a:pPr algn="ctr">
              <a:lnSpc>
                <a:spcPct val="107000"/>
              </a:lnSpc>
              <a:spcAft>
                <a:spcPts val="800"/>
              </a:spcAft>
            </a:pPr>
            <a:r>
              <a:rPr lang="it-IT"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€ 180.000</a:t>
            </a:r>
          </a:p>
          <a:p>
            <a:pPr algn="ctr">
              <a:lnSpc>
                <a:spcPct val="107000"/>
              </a:lnSpc>
              <a:spcAft>
                <a:spcPts val="800"/>
              </a:spcAft>
            </a:pPr>
            <a:r>
              <a:rPr lang="it-IT"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Durata: 3 anni</a:t>
            </a:r>
          </a:p>
          <a:p>
            <a:pPr algn="ctr">
              <a:lnSpc>
                <a:spcPct val="107000"/>
              </a:lnSpc>
              <a:spcAft>
                <a:spcPts val="800"/>
              </a:spcAft>
            </a:pPr>
            <a:endParaRPr lang="it-IT" sz="1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spcAft>
                <a:spcPts val="600"/>
              </a:spcAft>
            </a:pPr>
            <a:r>
              <a:rPr lang="it-IT"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Misura 16 PSR Emilia Romagna – Gruppi Operativi per l’Innovazione</a:t>
            </a:r>
          </a:p>
          <a:p>
            <a:pPr algn="ctr">
              <a:lnSpc>
                <a:spcPct val="107000"/>
              </a:lnSpc>
              <a:spcAft>
                <a:spcPts val="800"/>
              </a:spcAft>
            </a:pPr>
            <a:endParaRPr lang="it-IT" sz="22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sz="2200" b="1" dirty="0">
                <a:effectLst/>
                <a:latin typeface="Calibri" panose="020F0502020204030204" pitchFamily="34" charset="0"/>
                <a:ea typeface="Calibri" panose="020F0502020204030204" pitchFamily="34" charset="0"/>
                <a:cs typeface="Times New Roman" panose="02020603050405020304" pitchFamily="18" charset="0"/>
              </a:rPr>
              <a:t> </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b="1" dirty="0">
              <a:latin typeface="Calibri" panose="020F0502020204030204" pitchFamily="34" charset="0"/>
              <a:cs typeface="Times New Roman" panose="02020603050405020304" pitchFamily="18" charset="0"/>
            </a:endParaRPr>
          </a:p>
          <a:p>
            <a:endParaRPr lang="it-IT" sz="2200" b="1" dirty="0"/>
          </a:p>
        </p:txBody>
      </p:sp>
    </p:spTree>
    <p:extLst>
      <p:ext uri="{BB962C8B-B14F-4D97-AF65-F5344CB8AC3E}">
        <p14:creationId xmlns:p14="http://schemas.microsoft.com/office/powerpoint/2010/main" val="340517223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B34C8B6-00B2-474D-8690-C865236EFEF1}"/>
              </a:ext>
            </a:extLst>
          </p:cNvPr>
          <p:cNvPicPr>
            <a:picLocks noChangeAspect="1"/>
          </p:cNvPicPr>
          <p:nvPr/>
        </p:nvPicPr>
        <p:blipFill>
          <a:blip r:embed="rId3"/>
          <a:stretch>
            <a:fillRect/>
          </a:stretch>
        </p:blipFill>
        <p:spPr>
          <a:xfrm>
            <a:off x="1089908" y="800329"/>
            <a:ext cx="9952885" cy="5575572"/>
          </a:xfrm>
          <a:prstGeom prst="rect">
            <a:avLst/>
          </a:prstGeom>
        </p:spPr>
      </p:pic>
      <p:sp>
        <p:nvSpPr>
          <p:cNvPr id="29" name="Rettangolo 28">
            <a:extLst>
              <a:ext uri="{FF2B5EF4-FFF2-40B4-BE49-F238E27FC236}">
                <a16:creationId xmlns:a16="http://schemas.microsoft.com/office/drawing/2014/main" id="{8207FBF3-668E-49A4-A604-E5A20F7DE825}"/>
              </a:ext>
            </a:extLst>
          </p:cNvPr>
          <p:cNvSpPr/>
          <p:nvPr/>
        </p:nvSpPr>
        <p:spPr>
          <a:xfrm>
            <a:off x="0" y="5979477"/>
            <a:ext cx="12192000" cy="8785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9A8E78DD-4797-4C2D-811A-34DECBAB951F}"/>
              </a:ext>
            </a:extLst>
          </p:cNvPr>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D3B2F690-1F55-4BA9-A1C5-C639FB706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8339" y="5838873"/>
            <a:ext cx="926157" cy="576276"/>
          </a:xfrm>
          <a:prstGeom prst="rect">
            <a:avLst/>
          </a:prstGeom>
        </p:spPr>
      </p:pic>
      <p:pic>
        <p:nvPicPr>
          <p:cNvPr id="7" name="Immagine 6">
            <a:extLst>
              <a:ext uri="{FF2B5EF4-FFF2-40B4-BE49-F238E27FC236}">
                <a16:creationId xmlns:a16="http://schemas.microsoft.com/office/drawing/2014/main" id="{FFD367A1-82EF-41F1-A305-154504793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586" y="5523402"/>
            <a:ext cx="987895" cy="1417352"/>
          </a:xfrm>
          <a:prstGeom prst="rect">
            <a:avLst/>
          </a:prstGeom>
        </p:spPr>
      </p:pic>
      <p:pic>
        <p:nvPicPr>
          <p:cNvPr id="11" name="Immagine 10">
            <a:extLst>
              <a:ext uri="{FF2B5EF4-FFF2-40B4-BE49-F238E27FC236}">
                <a16:creationId xmlns:a16="http://schemas.microsoft.com/office/drawing/2014/main" id="{5D9BFB1E-D836-4DFE-9E37-A74F1C4D51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 y="5658895"/>
            <a:ext cx="912474" cy="1309145"/>
          </a:xfrm>
          <a:prstGeom prst="rect">
            <a:avLst/>
          </a:prstGeom>
        </p:spPr>
      </p:pic>
      <p:pic>
        <p:nvPicPr>
          <p:cNvPr id="12" name="Immagine 11">
            <a:extLst>
              <a:ext uri="{FF2B5EF4-FFF2-40B4-BE49-F238E27FC236}">
                <a16:creationId xmlns:a16="http://schemas.microsoft.com/office/drawing/2014/main" id="{A8469B2C-98DF-4940-932F-0FF77C537B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1731978" y="5870906"/>
            <a:ext cx="684936" cy="1016844"/>
          </a:xfrm>
          <a:prstGeom prst="rect">
            <a:avLst/>
          </a:prstGeom>
        </p:spPr>
      </p:pic>
      <p:pic>
        <p:nvPicPr>
          <p:cNvPr id="13" name="Immagine 12">
            <a:extLst>
              <a:ext uri="{FF2B5EF4-FFF2-40B4-BE49-F238E27FC236}">
                <a16:creationId xmlns:a16="http://schemas.microsoft.com/office/drawing/2014/main" id="{0D51FA24-88FF-40E8-91E6-12DA6CD7B2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5842963"/>
            <a:ext cx="1289801" cy="1200409"/>
          </a:xfrm>
          <a:prstGeom prst="rect">
            <a:avLst/>
          </a:prstGeom>
        </p:spPr>
      </p:pic>
      <p:pic>
        <p:nvPicPr>
          <p:cNvPr id="14" name="Immagine 13">
            <a:extLst>
              <a:ext uri="{FF2B5EF4-FFF2-40B4-BE49-F238E27FC236}">
                <a16:creationId xmlns:a16="http://schemas.microsoft.com/office/drawing/2014/main" id="{E5F5CD3B-AAEB-48E6-BBE0-7870303FC7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5308" y="5784727"/>
            <a:ext cx="792088" cy="1057478"/>
          </a:xfrm>
          <a:prstGeom prst="rect">
            <a:avLst/>
          </a:prstGeom>
        </p:spPr>
      </p:pic>
      <p:pic>
        <p:nvPicPr>
          <p:cNvPr id="15" name="Immagine 14">
            <a:extLst>
              <a:ext uri="{FF2B5EF4-FFF2-40B4-BE49-F238E27FC236}">
                <a16:creationId xmlns:a16="http://schemas.microsoft.com/office/drawing/2014/main" id="{E3AA6E7E-C600-46D3-A846-6F0875E29F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7608" y="5788939"/>
            <a:ext cx="792088" cy="1057478"/>
          </a:xfrm>
          <a:prstGeom prst="rect">
            <a:avLst/>
          </a:prstGeom>
        </p:spPr>
      </p:pic>
      <p:pic>
        <p:nvPicPr>
          <p:cNvPr id="16" name="Immagine 15">
            <a:extLst>
              <a:ext uri="{FF2B5EF4-FFF2-40B4-BE49-F238E27FC236}">
                <a16:creationId xmlns:a16="http://schemas.microsoft.com/office/drawing/2014/main" id="{60C7E1FC-AF06-43FA-A91E-5568BCCDB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4571743" y="6000950"/>
            <a:ext cx="684936" cy="1016844"/>
          </a:xfrm>
          <a:prstGeom prst="rect">
            <a:avLst/>
          </a:prstGeom>
        </p:spPr>
      </p:pic>
      <p:pic>
        <p:nvPicPr>
          <p:cNvPr id="17" name="Immagine 16">
            <a:extLst>
              <a:ext uri="{FF2B5EF4-FFF2-40B4-BE49-F238E27FC236}">
                <a16:creationId xmlns:a16="http://schemas.microsoft.com/office/drawing/2014/main" id="{D1BF2B10-0A56-4B12-94D0-FBA27F4E2D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2145" y="5909167"/>
            <a:ext cx="1289801" cy="1200409"/>
          </a:xfrm>
          <a:prstGeom prst="rect">
            <a:avLst/>
          </a:prstGeom>
        </p:spPr>
      </p:pic>
      <p:pic>
        <p:nvPicPr>
          <p:cNvPr id="18" name="Immagine 17">
            <a:extLst>
              <a:ext uri="{FF2B5EF4-FFF2-40B4-BE49-F238E27FC236}">
                <a16:creationId xmlns:a16="http://schemas.microsoft.com/office/drawing/2014/main" id="{C086A933-81A7-4EFE-8D85-E7663053CE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7373" y="5918983"/>
            <a:ext cx="792088" cy="1057478"/>
          </a:xfrm>
          <a:prstGeom prst="rect">
            <a:avLst/>
          </a:prstGeom>
        </p:spPr>
      </p:pic>
      <p:pic>
        <p:nvPicPr>
          <p:cNvPr id="19" name="Immagine 18">
            <a:extLst>
              <a:ext uri="{FF2B5EF4-FFF2-40B4-BE49-F238E27FC236}">
                <a16:creationId xmlns:a16="http://schemas.microsoft.com/office/drawing/2014/main" id="{A6467A56-38F6-456E-A280-F4437A4B05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987988" y="5871717"/>
            <a:ext cx="1405008" cy="1301699"/>
          </a:xfrm>
          <a:prstGeom prst="rect">
            <a:avLst/>
          </a:prstGeom>
        </p:spPr>
      </p:pic>
      <p:pic>
        <p:nvPicPr>
          <p:cNvPr id="20" name="Immagine 19">
            <a:extLst>
              <a:ext uri="{FF2B5EF4-FFF2-40B4-BE49-F238E27FC236}">
                <a16:creationId xmlns:a16="http://schemas.microsoft.com/office/drawing/2014/main" id="{72DC7D30-AF0C-4536-B670-2CB37AF80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87" y="5684965"/>
            <a:ext cx="792088" cy="1057478"/>
          </a:xfrm>
          <a:prstGeom prst="rect">
            <a:avLst/>
          </a:prstGeom>
        </p:spPr>
      </p:pic>
      <p:pic>
        <p:nvPicPr>
          <p:cNvPr id="21" name="Immagine 20">
            <a:extLst>
              <a:ext uri="{FF2B5EF4-FFF2-40B4-BE49-F238E27FC236}">
                <a16:creationId xmlns:a16="http://schemas.microsoft.com/office/drawing/2014/main" id="{AFE2C4C1-9E6B-4564-A296-8ECF59F951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475" y="5520490"/>
            <a:ext cx="792088" cy="1453480"/>
          </a:xfrm>
          <a:prstGeom prst="rect">
            <a:avLst/>
          </a:prstGeom>
        </p:spPr>
      </p:pic>
      <p:pic>
        <p:nvPicPr>
          <p:cNvPr id="22" name="Immagine 21">
            <a:extLst>
              <a:ext uri="{FF2B5EF4-FFF2-40B4-BE49-F238E27FC236}">
                <a16:creationId xmlns:a16="http://schemas.microsoft.com/office/drawing/2014/main" id="{275EBFFF-38A3-4C20-93FA-BEBA0A54E8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7528" y="5684965"/>
            <a:ext cx="1268083" cy="1057478"/>
          </a:xfrm>
          <a:prstGeom prst="rect">
            <a:avLst/>
          </a:prstGeom>
        </p:spPr>
      </p:pic>
      <p:pic>
        <p:nvPicPr>
          <p:cNvPr id="23" name="Immagine 22">
            <a:extLst>
              <a:ext uri="{FF2B5EF4-FFF2-40B4-BE49-F238E27FC236}">
                <a16:creationId xmlns:a16="http://schemas.microsoft.com/office/drawing/2014/main" id="{7D23B8D2-C123-4A9C-B4C1-DF7C4B020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8834" y="5667396"/>
            <a:ext cx="926157" cy="998182"/>
          </a:xfrm>
          <a:prstGeom prst="rect">
            <a:avLst/>
          </a:prstGeom>
        </p:spPr>
      </p:pic>
      <p:pic>
        <p:nvPicPr>
          <p:cNvPr id="24" name="Immagine 23">
            <a:extLst>
              <a:ext uri="{FF2B5EF4-FFF2-40B4-BE49-F238E27FC236}">
                <a16:creationId xmlns:a16="http://schemas.microsoft.com/office/drawing/2014/main" id="{96BE3082-F3CA-4BB0-A251-338AEBE552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7901" y="5718491"/>
            <a:ext cx="792088" cy="1057478"/>
          </a:xfrm>
          <a:prstGeom prst="rect">
            <a:avLst/>
          </a:prstGeom>
        </p:spPr>
      </p:pic>
      <p:pic>
        <p:nvPicPr>
          <p:cNvPr id="25" name="Immagine 24">
            <a:extLst>
              <a:ext uri="{FF2B5EF4-FFF2-40B4-BE49-F238E27FC236}">
                <a16:creationId xmlns:a16="http://schemas.microsoft.com/office/drawing/2014/main" id="{0F8AA547-DA99-45E8-B525-BE9B87FF97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02932" y="5445224"/>
            <a:ext cx="895109" cy="1442526"/>
          </a:xfrm>
          <a:prstGeom prst="rect">
            <a:avLst/>
          </a:prstGeom>
        </p:spPr>
      </p:pic>
      <p:pic>
        <p:nvPicPr>
          <p:cNvPr id="26" name="Immagine 25">
            <a:extLst>
              <a:ext uri="{FF2B5EF4-FFF2-40B4-BE49-F238E27FC236}">
                <a16:creationId xmlns:a16="http://schemas.microsoft.com/office/drawing/2014/main" id="{1D565251-B232-4E3D-BDF1-E44927DC66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9482" y="5684964"/>
            <a:ext cx="792088" cy="1289777"/>
          </a:xfrm>
          <a:prstGeom prst="rect">
            <a:avLst/>
          </a:prstGeom>
        </p:spPr>
      </p:pic>
    </p:spTree>
    <p:extLst>
      <p:ext uri="{BB962C8B-B14F-4D97-AF65-F5344CB8AC3E}">
        <p14:creationId xmlns:p14="http://schemas.microsoft.com/office/powerpoint/2010/main" val="416615091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2CBDC6F-A4A3-49E9-A75F-3DF841515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41" y="0"/>
            <a:ext cx="13254204" cy="6887750"/>
          </a:xfrm>
          <a:prstGeom prst="rect">
            <a:avLst/>
          </a:prstGeom>
        </p:spPr>
      </p:pic>
      <p:pic>
        <p:nvPicPr>
          <p:cNvPr id="6" name="Immagine 5">
            <a:extLst>
              <a:ext uri="{FF2B5EF4-FFF2-40B4-BE49-F238E27FC236}">
                <a16:creationId xmlns:a16="http://schemas.microsoft.com/office/drawing/2014/main" id="{D3B2F690-1F55-4BA9-A1C5-C639FB706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8339" y="5838873"/>
            <a:ext cx="926157" cy="576276"/>
          </a:xfrm>
          <a:prstGeom prst="rect">
            <a:avLst/>
          </a:prstGeom>
        </p:spPr>
      </p:pic>
      <p:pic>
        <p:nvPicPr>
          <p:cNvPr id="7" name="Immagine 6">
            <a:extLst>
              <a:ext uri="{FF2B5EF4-FFF2-40B4-BE49-F238E27FC236}">
                <a16:creationId xmlns:a16="http://schemas.microsoft.com/office/drawing/2014/main" id="{FFD367A1-82EF-41F1-A305-154504793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586" y="5523402"/>
            <a:ext cx="987895" cy="1417352"/>
          </a:xfrm>
          <a:prstGeom prst="rect">
            <a:avLst/>
          </a:prstGeom>
        </p:spPr>
      </p:pic>
      <p:pic>
        <p:nvPicPr>
          <p:cNvPr id="11" name="Immagine 10">
            <a:extLst>
              <a:ext uri="{FF2B5EF4-FFF2-40B4-BE49-F238E27FC236}">
                <a16:creationId xmlns:a16="http://schemas.microsoft.com/office/drawing/2014/main" id="{5D9BFB1E-D836-4DFE-9E37-A74F1C4D51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 y="5658895"/>
            <a:ext cx="912474" cy="1309145"/>
          </a:xfrm>
          <a:prstGeom prst="rect">
            <a:avLst/>
          </a:prstGeom>
        </p:spPr>
      </p:pic>
      <p:pic>
        <p:nvPicPr>
          <p:cNvPr id="12" name="Immagine 11">
            <a:extLst>
              <a:ext uri="{FF2B5EF4-FFF2-40B4-BE49-F238E27FC236}">
                <a16:creationId xmlns:a16="http://schemas.microsoft.com/office/drawing/2014/main" id="{A8469B2C-98DF-4940-932F-0FF77C537B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1731978" y="5870906"/>
            <a:ext cx="684936" cy="1016844"/>
          </a:xfrm>
          <a:prstGeom prst="rect">
            <a:avLst/>
          </a:prstGeom>
        </p:spPr>
      </p:pic>
      <p:pic>
        <p:nvPicPr>
          <p:cNvPr id="13" name="Immagine 12">
            <a:extLst>
              <a:ext uri="{FF2B5EF4-FFF2-40B4-BE49-F238E27FC236}">
                <a16:creationId xmlns:a16="http://schemas.microsoft.com/office/drawing/2014/main" id="{0D51FA24-88FF-40E8-91E6-12DA6CD7B2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5842963"/>
            <a:ext cx="1289801" cy="1200409"/>
          </a:xfrm>
          <a:prstGeom prst="rect">
            <a:avLst/>
          </a:prstGeom>
        </p:spPr>
      </p:pic>
      <p:pic>
        <p:nvPicPr>
          <p:cNvPr id="14" name="Immagine 13">
            <a:extLst>
              <a:ext uri="{FF2B5EF4-FFF2-40B4-BE49-F238E27FC236}">
                <a16:creationId xmlns:a16="http://schemas.microsoft.com/office/drawing/2014/main" id="{E5F5CD3B-AAEB-48E6-BBE0-7870303FC7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5308" y="5784727"/>
            <a:ext cx="792088" cy="1057478"/>
          </a:xfrm>
          <a:prstGeom prst="rect">
            <a:avLst/>
          </a:prstGeom>
        </p:spPr>
      </p:pic>
      <p:pic>
        <p:nvPicPr>
          <p:cNvPr id="15" name="Immagine 14">
            <a:extLst>
              <a:ext uri="{FF2B5EF4-FFF2-40B4-BE49-F238E27FC236}">
                <a16:creationId xmlns:a16="http://schemas.microsoft.com/office/drawing/2014/main" id="{E3AA6E7E-C600-46D3-A846-6F0875E29F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7608" y="5788939"/>
            <a:ext cx="792088" cy="1057478"/>
          </a:xfrm>
          <a:prstGeom prst="rect">
            <a:avLst/>
          </a:prstGeom>
        </p:spPr>
      </p:pic>
      <p:pic>
        <p:nvPicPr>
          <p:cNvPr id="16" name="Immagine 15">
            <a:extLst>
              <a:ext uri="{FF2B5EF4-FFF2-40B4-BE49-F238E27FC236}">
                <a16:creationId xmlns:a16="http://schemas.microsoft.com/office/drawing/2014/main" id="{60C7E1FC-AF06-43FA-A91E-5568BCCDB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449"/>
          <a:stretch/>
        </p:blipFill>
        <p:spPr>
          <a:xfrm>
            <a:off x="4571743" y="6000950"/>
            <a:ext cx="684936" cy="1016844"/>
          </a:xfrm>
          <a:prstGeom prst="rect">
            <a:avLst/>
          </a:prstGeom>
        </p:spPr>
      </p:pic>
      <p:pic>
        <p:nvPicPr>
          <p:cNvPr id="17" name="Immagine 16">
            <a:extLst>
              <a:ext uri="{FF2B5EF4-FFF2-40B4-BE49-F238E27FC236}">
                <a16:creationId xmlns:a16="http://schemas.microsoft.com/office/drawing/2014/main" id="{D1BF2B10-0A56-4B12-94D0-FBA27F4E2D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2145" y="5909167"/>
            <a:ext cx="1289801" cy="1200409"/>
          </a:xfrm>
          <a:prstGeom prst="rect">
            <a:avLst/>
          </a:prstGeom>
        </p:spPr>
      </p:pic>
      <p:pic>
        <p:nvPicPr>
          <p:cNvPr id="18" name="Immagine 17">
            <a:extLst>
              <a:ext uri="{FF2B5EF4-FFF2-40B4-BE49-F238E27FC236}">
                <a16:creationId xmlns:a16="http://schemas.microsoft.com/office/drawing/2014/main" id="{C086A933-81A7-4EFE-8D85-E7663053CE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7373" y="5918983"/>
            <a:ext cx="792088" cy="1057478"/>
          </a:xfrm>
          <a:prstGeom prst="rect">
            <a:avLst/>
          </a:prstGeom>
        </p:spPr>
      </p:pic>
      <p:pic>
        <p:nvPicPr>
          <p:cNvPr id="19" name="Immagine 18">
            <a:extLst>
              <a:ext uri="{FF2B5EF4-FFF2-40B4-BE49-F238E27FC236}">
                <a16:creationId xmlns:a16="http://schemas.microsoft.com/office/drawing/2014/main" id="{A6467A56-38F6-456E-A280-F4437A4B05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987988" y="5871717"/>
            <a:ext cx="1405008" cy="1301699"/>
          </a:xfrm>
          <a:prstGeom prst="rect">
            <a:avLst/>
          </a:prstGeom>
        </p:spPr>
      </p:pic>
      <p:pic>
        <p:nvPicPr>
          <p:cNvPr id="20" name="Immagine 19">
            <a:extLst>
              <a:ext uri="{FF2B5EF4-FFF2-40B4-BE49-F238E27FC236}">
                <a16:creationId xmlns:a16="http://schemas.microsoft.com/office/drawing/2014/main" id="{72DC7D30-AF0C-4536-B670-2CB37AF80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87" y="5684965"/>
            <a:ext cx="792088" cy="1057478"/>
          </a:xfrm>
          <a:prstGeom prst="rect">
            <a:avLst/>
          </a:prstGeom>
        </p:spPr>
      </p:pic>
      <p:pic>
        <p:nvPicPr>
          <p:cNvPr id="21" name="Immagine 20">
            <a:extLst>
              <a:ext uri="{FF2B5EF4-FFF2-40B4-BE49-F238E27FC236}">
                <a16:creationId xmlns:a16="http://schemas.microsoft.com/office/drawing/2014/main" id="{AFE2C4C1-9E6B-4564-A296-8ECF59F951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475" y="5520490"/>
            <a:ext cx="792088" cy="1453480"/>
          </a:xfrm>
          <a:prstGeom prst="rect">
            <a:avLst/>
          </a:prstGeom>
        </p:spPr>
      </p:pic>
      <p:pic>
        <p:nvPicPr>
          <p:cNvPr id="22" name="Immagine 21">
            <a:extLst>
              <a:ext uri="{FF2B5EF4-FFF2-40B4-BE49-F238E27FC236}">
                <a16:creationId xmlns:a16="http://schemas.microsoft.com/office/drawing/2014/main" id="{275EBFFF-38A3-4C20-93FA-BEBA0A54E8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7528" y="5684965"/>
            <a:ext cx="1268083" cy="1057478"/>
          </a:xfrm>
          <a:prstGeom prst="rect">
            <a:avLst/>
          </a:prstGeom>
        </p:spPr>
      </p:pic>
      <p:pic>
        <p:nvPicPr>
          <p:cNvPr id="23" name="Immagine 22">
            <a:extLst>
              <a:ext uri="{FF2B5EF4-FFF2-40B4-BE49-F238E27FC236}">
                <a16:creationId xmlns:a16="http://schemas.microsoft.com/office/drawing/2014/main" id="{7D23B8D2-C123-4A9C-B4C1-DF7C4B020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8834" y="5667396"/>
            <a:ext cx="926157" cy="998182"/>
          </a:xfrm>
          <a:prstGeom prst="rect">
            <a:avLst/>
          </a:prstGeom>
        </p:spPr>
      </p:pic>
      <p:pic>
        <p:nvPicPr>
          <p:cNvPr id="24" name="Immagine 23">
            <a:extLst>
              <a:ext uri="{FF2B5EF4-FFF2-40B4-BE49-F238E27FC236}">
                <a16:creationId xmlns:a16="http://schemas.microsoft.com/office/drawing/2014/main" id="{96BE3082-F3CA-4BB0-A251-338AEBE552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7901" y="5718491"/>
            <a:ext cx="792088" cy="1057478"/>
          </a:xfrm>
          <a:prstGeom prst="rect">
            <a:avLst/>
          </a:prstGeom>
        </p:spPr>
      </p:pic>
      <p:pic>
        <p:nvPicPr>
          <p:cNvPr id="25" name="Immagine 24">
            <a:extLst>
              <a:ext uri="{FF2B5EF4-FFF2-40B4-BE49-F238E27FC236}">
                <a16:creationId xmlns:a16="http://schemas.microsoft.com/office/drawing/2014/main" id="{0F8AA547-DA99-45E8-B525-BE9B87FF97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02932" y="5445224"/>
            <a:ext cx="895109" cy="1442526"/>
          </a:xfrm>
          <a:prstGeom prst="rect">
            <a:avLst/>
          </a:prstGeom>
        </p:spPr>
      </p:pic>
      <p:pic>
        <p:nvPicPr>
          <p:cNvPr id="26" name="Immagine 25">
            <a:extLst>
              <a:ext uri="{FF2B5EF4-FFF2-40B4-BE49-F238E27FC236}">
                <a16:creationId xmlns:a16="http://schemas.microsoft.com/office/drawing/2014/main" id="{1D565251-B232-4E3D-BDF1-E44927DC66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9482" y="5684964"/>
            <a:ext cx="792088" cy="1289777"/>
          </a:xfrm>
          <a:prstGeom prst="rect">
            <a:avLst/>
          </a:prstGeom>
        </p:spPr>
      </p:pic>
      <p:sp>
        <p:nvSpPr>
          <p:cNvPr id="2" name="CasellaDiTesto 1">
            <a:extLst>
              <a:ext uri="{FF2B5EF4-FFF2-40B4-BE49-F238E27FC236}">
                <a16:creationId xmlns:a16="http://schemas.microsoft.com/office/drawing/2014/main" id="{99DE277A-0C6F-4C09-B1D1-B8CC4CC200FA}"/>
              </a:ext>
            </a:extLst>
          </p:cNvPr>
          <p:cNvSpPr txBox="1"/>
          <p:nvPr/>
        </p:nvSpPr>
        <p:spPr>
          <a:xfrm>
            <a:off x="9677015" y="-285666"/>
            <a:ext cx="4069793" cy="1569660"/>
          </a:xfrm>
          <a:prstGeom prst="rect">
            <a:avLst/>
          </a:prstGeom>
          <a:noFill/>
        </p:spPr>
        <p:txBody>
          <a:bodyPr wrap="square" rtlCol="0">
            <a:spAutoFit/>
          </a:bodyPr>
          <a:lstStyle/>
          <a:p>
            <a:r>
              <a:rPr lang="it-IT" sz="9600" b="1" dirty="0"/>
              <a:t>FINE</a:t>
            </a:r>
          </a:p>
        </p:txBody>
      </p:sp>
    </p:spTree>
    <p:extLst>
      <p:ext uri="{BB962C8B-B14F-4D97-AF65-F5344CB8AC3E}">
        <p14:creationId xmlns:p14="http://schemas.microsoft.com/office/powerpoint/2010/main" val="52936586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AFA8B642-DCE4-4DDA-B4D1-1E87E8A8FE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833244"/>
            <a:ext cx="10852917" cy="6104766"/>
          </a:xfrm>
        </p:spPr>
      </p:pic>
      <p:sp>
        <p:nvSpPr>
          <p:cNvPr id="4" name="Rettangolo 3">
            <a:extLst>
              <a:ext uri="{FF2B5EF4-FFF2-40B4-BE49-F238E27FC236}">
                <a16:creationId xmlns:a16="http://schemas.microsoft.com/office/drawing/2014/main" id="{30AE7F76-DEF1-4192-B893-9A859CBAEF2C}"/>
              </a:ext>
            </a:extLst>
          </p:cNvPr>
          <p:cNvSpPr/>
          <p:nvPr/>
        </p:nvSpPr>
        <p:spPr>
          <a:xfrm>
            <a:off x="0" y="-243408"/>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it-IT" sz="4400" b="0" i="0" u="none" strike="noStrike" kern="1200" cap="none" spc="0" normalizeH="0" baseline="0" noProof="0" dirty="0">
                <a:ln>
                  <a:noFill/>
                </a:ln>
                <a:solidFill>
                  <a:schemeClr val="bg1"/>
                </a:solidFill>
                <a:effectLst/>
                <a:uLnTx/>
                <a:uFillTx/>
                <a:latin typeface="Calibri"/>
                <a:ea typeface="+mn-ea"/>
                <a:cs typeface="+mn-cs"/>
              </a:rPr>
              <a:t>Riserva di biosfera &amp; foreste</a:t>
            </a:r>
            <a:endParaRPr lang="it-IT" sz="4400" dirty="0">
              <a:solidFill>
                <a:schemeClr val="bg1"/>
              </a:solidFill>
            </a:endParaRPr>
          </a:p>
        </p:txBody>
      </p:sp>
    </p:spTree>
    <p:extLst>
      <p:ext uri="{BB962C8B-B14F-4D97-AF65-F5344CB8AC3E}">
        <p14:creationId xmlns:p14="http://schemas.microsoft.com/office/powerpoint/2010/main" val="3389159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18D4B5-F43A-4209-938A-CD76D23E4191}"/>
              </a:ext>
            </a:extLst>
          </p:cNvPr>
          <p:cNvSpPr>
            <a:spLocks noGrp="1"/>
          </p:cNvSpPr>
          <p:nvPr>
            <p:ph type="title"/>
          </p:nvPr>
        </p:nvSpPr>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it-IT" sz="5000" b="0" i="0" u="none" strike="noStrike" kern="1200" cap="none" spc="0" normalizeH="0" baseline="0" noProof="0" dirty="0">
                <a:ln>
                  <a:noFill/>
                </a:ln>
                <a:solidFill>
                  <a:prstClr val="black"/>
                </a:solidFill>
                <a:effectLst/>
                <a:uLnTx/>
                <a:uFillTx/>
                <a:latin typeface="Calibri"/>
                <a:ea typeface="+mn-ea"/>
                <a:cs typeface="+mn-cs"/>
              </a:rPr>
              <a:t>Riserva di biosfera &amp; foreste.</a:t>
            </a:r>
            <a:br>
              <a:rPr kumimoji="0" lang="it-IT" sz="5000" b="0" i="0" u="none" strike="noStrike" kern="1200" cap="none" spc="0" normalizeH="0" baseline="0" noProof="0" dirty="0">
                <a:ln>
                  <a:noFill/>
                </a:ln>
                <a:solidFill>
                  <a:prstClr val="black"/>
                </a:solidFill>
                <a:effectLst/>
                <a:uLnTx/>
                <a:uFillTx/>
                <a:latin typeface="Calibri"/>
                <a:ea typeface="+mn-ea"/>
                <a:cs typeface="+mn-cs"/>
              </a:rPr>
            </a:br>
            <a:endParaRPr lang="it-IT" dirty="0"/>
          </a:p>
        </p:txBody>
      </p:sp>
      <p:pic>
        <p:nvPicPr>
          <p:cNvPr id="7" name="Segnaposto contenuto 6">
            <a:extLst>
              <a:ext uri="{FF2B5EF4-FFF2-40B4-BE49-F238E27FC236}">
                <a16:creationId xmlns:a16="http://schemas.microsoft.com/office/drawing/2014/main" id="{599EAB1E-5E45-4CF6-8A62-368E0680FD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805" y="908720"/>
            <a:ext cx="9064699" cy="5914345"/>
          </a:xfrm>
        </p:spPr>
      </p:pic>
      <p:sp>
        <p:nvSpPr>
          <p:cNvPr id="4" name="Rettangolo 3">
            <a:extLst>
              <a:ext uri="{FF2B5EF4-FFF2-40B4-BE49-F238E27FC236}">
                <a16:creationId xmlns:a16="http://schemas.microsoft.com/office/drawing/2014/main" id="{E6297049-5D7C-4E75-9E64-B6AC716B878D}"/>
              </a:ext>
            </a:extLst>
          </p:cNvPr>
          <p:cNvSpPr/>
          <p:nvPr/>
        </p:nvSpPr>
        <p:spPr>
          <a:xfrm>
            <a:off x="16446" y="-350614"/>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it-IT" sz="4400" b="0" i="0" u="none" strike="noStrike" kern="1200" cap="none" spc="0" normalizeH="0" baseline="0" noProof="0" dirty="0">
                <a:ln>
                  <a:noFill/>
                </a:ln>
                <a:solidFill>
                  <a:schemeClr val="bg1"/>
                </a:solidFill>
                <a:effectLst/>
                <a:uLnTx/>
                <a:uFillTx/>
                <a:latin typeface="Calibri"/>
                <a:ea typeface="+mn-ea"/>
                <a:cs typeface="+mn-cs"/>
              </a:rPr>
              <a:t>Riserva di biosfera &amp; foreste</a:t>
            </a:r>
            <a:endParaRPr lang="it-IT" sz="4400" dirty="0">
              <a:solidFill>
                <a:schemeClr val="bg1"/>
              </a:solidFill>
            </a:endParaRPr>
          </a:p>
        </p:txBody>
      </p:sp>
    </p:spTree>
    <p:extLst>
      <p:ext uri="{BB962C8B-B14F-4D97-AF65-F5344CB8AC3E}">
        <p14:creationId xmlns:p14="http://schemas.microsoft.com/office/powerpoint/2010/main" val="1957375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DC062C3-AD72-4E3F-8FCF-ED6CB3272D7A}"/>
              </a:ext>
            </a:extLst>
          </p:cNvPr>
          <p:cNvPicPr>
            <a:picLocks noChangeAspect="1"/>
          </p:cNvPicPr>
          <p:nvPr/>
        </p:nvPicPr>
        <p:blipFill>
          <a:blip r:embed="rId2"/>
          <a:stretch>
            <a:fillRect/>
          </a:stretch>
        </p:blipFill>
        <p:spPr>
          <a:xfrm>
            <a:off x="1638300" y="1340768"/>
            <a:ext cx="8915400" cy="4764086"/>
          </a:xfrm>
          <a:prstGeom prst="rect">
            <a:avLst/>
          </a:prstGeom>
        </p:spPr>
      </p:pic>
      <p:sp>
        <p:nvSpPr>
          <p:cNvPr id="4" name="Rettangolo 3">
            <a:extLst>
              <a:ext uri="{FF2B5EF4-FFF2-40B4-BE49-F238E27FC236}">
                <a16:creationId xmlns:a16="http://schemas.microsoft.com/office/drawing/2014/main" id="{948075F7-E499-4D46-8C23-451BEBB5169B}"/>
              </a:ext>
            </a:extLst>
          </p:cNvPr>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b="1" dirty="0">
                <a:solidFill>
                  <a:schemeClr val="bg1"/>
                </a:solidFill>
                <a:latin typeface="Arial" panose="020B0604020202020204" pitchFamily="34" charset="0"/>
                <a:cs typeface="Arial" panose="020B0604020202020204" pitchFamily="34" charset="0"/>
              </a:rPr>
              <a:t>I gruppi di lavoro tematici: </a:t>
            </a:r>
            <a:r>
              <a:rPr lang="it-IT" sz="4400" dirty="0">
                <a:solidFill>
                  <a:schemeClr val="bg1"/>
                </a:solidFill>
                <a:latin typeface="Arial" panose="020B0604020202020204" pitchFamily="34" charset="0"/>
                <a:cs typeface="Arial" panose="020B0604020202020204" pitchFamily="34" charset="0"/>
              </a:rPr>
              <a:t>partecipazione e coinvolgimento attivo di tutti gli stakeholder</a:t>
            </a:r>
            <a:endParaRPr lang="it-IT" sz="4400" dirty="0">
              <a:solidFill>
                <a:schemeClr val="bg1"/>
              </a:solidFill>
            </a:endParaRPr>
          </a:p>
        </p:txBody>
      </p:sp>
    </p:spTree>
    <p:extLst>
      <p:ext uri="{BB962C8B-B14F-4D97-AF65-F5344CB8AC3E}">
        <p14:creationId xmlns:p14="http://schemas.microsoft.com/office/powerpoint/2010/main" val="1230556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948075F7-E499-4D46-8C23-451BEBB5169B}"/>
              </a:ext>
            </a:extLst>
          </p:cNvPr>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b="1" dirty="0">
                <a:solidFill>
                  <a:schemeClr val="bg1"/>
                </a:solidFill>
                <a:latin typeface="Arial" panose="020B0604020202020204" pitchFamily="34" charset="0"/>
                <a:cs typeface="Arial" panose="020B0604020202020204" pitchFamily="34" charset="0"/>
              </a:rPr>
              <a:t>Gruppo tematico foreste: </a:t>
            </a:r>
            <a:r>
              <a:rPr lang="it-IT" sz="4400" dirty="0">
                <a:solidFill>
                  <a:schemeClr val="bg1"/>
                </a:solidFill>
                <a:latin typeface="Arial" panose="020B0604020202020204" pitchFamily="34" charset="0"/>
                <a:cs typeface="Arial" panose="020B0604020202020204" pitchFamily="34" charset="0"/>
              </a:rPr>
              <a:t>partecipazione e coinvolgimento attivo di tutti gli stakeholder</a:t>
            </a:r>
            <a:endParaRPr lang="it-IT" sz="4400" dirty="0">
              <a:solidFill>
                <a:schemeClr val="bg1"/>
              </a:solidFill>
            </a:endParaRPr>
          </a:p>
        </p:txBody>
      </p:sp>
      <p:pic>
        <p:nvPicPr>
          <p:cNvPr id="3" name="Immagine 2">
            <a:extLst>
              <a:ext uri="{FF2B5EF4-FFF2-40B4-BE49-F238E27FC236}">
                <a16:creationId xmlns:a16="http://schemas.microsoft.com/office/drawing/2014/main" id="{26EEFBD6-F9AE-407C-A92D-0FB5DEFEC5F2}"/>
              </a:ext>
            </a:extLst>
          </p:cNvPr>
          <p:cNvPicPr>
            <a:picLocks noChangeAspect="1"/>
          </p:cNvPicPr>
          <p:nvPr/>
        </p:nvPicPr>
        <p:blipFill>
          <a:blip r:embed="rId2"/>
          <a:stretch>
            <a:fillRect/>
          </a:stretch>
        </p:blipFill>
        <p:spPr>
          <a:xfrm>
            <a:off x="695400" y="1340768"/>
            <a:ext cx="10573293" cy="5359675"/>
          </a:xfrm>
          <a:prstGeom prst="rect">
            <a:avLst/>
          </a:prstGeom>
        </p:spPr>
      </p:pic>
    </p:spTree>
    <p:extLst>
      <p:ext uri="{BB962C8B-B14F-4D97-AF65-F5344CB8AC3E}">
        <p14:creationId xmlns:p14="http://schemas.microsoft.com/office/powerpoint/2010/main" val="2825431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88" y="-252028"/>
            <a:ext cx="12288688" cy="8073516"/>
          </a:xfrm>
          <a:prstGeom prst="rect">
            <a:avLst/>
          </a:prstGeom>
        </p:spPr>
      </p:pic>
      <p:sp>
        <p:nvSpPr>
          <p:cNvPr id="9" name="Rettangolo 8"/>
          <p:cNvSpPr/>
          <p:nvPr/>
        </p:nvSpPr>
        <p:spPr>
          <a:xfrm>
            <a:off x="0" y="5979477"/>
            <a:ext cx="12192000" cy="8785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24000" y="170257"/>
            <a:ext cx="9143999"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Foreste della Riserva di biosfera</a:t>
            </a:r>
          </a:p>
        </p:txBody>
      </p:sp>
      <p:graphicFrame>
        <p:nvGraphicFramePr>
          <p:cNvPr id="11" name="Grafico 10"/>
          <p:cNvGraphicFramePr>
            <a:graphicFrameLocks/>
          </p:cNvGraphicFramePr>
          <p:nvPr>
            <p:extLst>
              <p:ext uri="{D42A27DB-BD31-4B8C-83A1-F6EECF244321}">
                <p14:modId xmlns:p14="http://schemas.microsoft.com/office/powerpoint/2010/main" val="306923857"/>
              </p:ext>
            </p:extLst>
          </p:nvPr>
        </p:nvGraphicFramePr>
        <p:xfrm>
          <a:off x="5807969" y="1844824"/>
          <a:ext cx="4320479" cy="3031232"/>
        </p:xfrm>
        <a:graphic>
          <a:graphicData uri="http://schemas.openxmlformats.org/drawingml/2006/chart">
            <c:chart xmlns:c="http://schemas.openxmlformats.org/drawingml/2006/chart" xmlns:r="http://schemas.openxmlformats.org/officeDocument/2006/relationships" r:id="rId4"/>
          </a:graphicData>
        </a:graphic>
      </p:graphicFrame>
      <p:sp>
        <p:nvSpPr>
          <p:cNvPr id="12" name="CasellaDiTesto 11"/>
          <p:cNvSpPr txBox="1"/>
          <p:nvPr/>
        </p:nvSpPr>
        <p:spPr>
          <a:xfrm>
            <a:off x="1487488" y="6093297"/>
            <a:ext cx="9144002" cy="892552"/>
          </a:xfrm>
          <a:prstGeom prst="rect">
            <a:avLst/>
          </a:prstGeom>
          <a:solidFill>
            <a:srgbClr val="FFC000"/>
          </a:solidFill>
        </p:spPr>
        <p:txBody>
          <a:bodyPr wrap="square" rtlCol="0">
            <a:spAutoFit/>
          </a:bodyPr>
          <a:lstStyle/>
          <a:p>
            <a:pPr algn="ctr"/>
            <a:r>
              <a:rPr lang="it-IT" sz="2600" dirty="0">
                <a:effectLst>
                  <a:outerShdw blurRad="38100" dist="38100" dir="2700000" algn="tl">
                    <a:srgbClr val="000000">
                      <a:alpha val="43137"/>
                    </a:srgbClr>
                  </a:outerShdw>
                </a:effectLst>
              </a:rPr>
              <a:t> ettari di foreste (51% della superficie della nuova Riserva di biosfera)</a:t>
            </a:r>
          </a:p>
        </p:txBody>
      </p:sp>
    </p:spTree>
    <p:extLst>
      <p:ext uri="{BB962C8B-B14F-4D97-AF65-F5344CB8AC3E}">
        <p14:creationId xmlns:p14="http://schemas.microsoft.com/office/powerpoint/2010/main" val="3655134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2E8648C7-47A5-4B47-83CC-1FB3BD44E6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88" y="-252028"/>
            <a:ext cx="12288688" cy="8073516"/>
          </a:xfrm>
          <a:prstGeom prst="rect">
            <a:avLst/>
          </a:prstGeom>
        </p:spPr>
      </p:pic>
      <p:pic>
        <p:nvPicPr>
          <p:cNvPr id="7" name="Picture 5" descr="VECCHIA BARDONECCHIA 02"/>
          <p:cNvPicPr>
            <a:picLocks noChangeAspect="1" noChangeArrowheads="1"/>
          </p:cNvPicPr>
          <p:nvPr/>
        </p:nvPicPr>
        <p:blipFill>
          <a:blip r:embed="rId4">
            <a:extLst>
              <a:ext uri="{28A0092B-C50C-407E-A947-70E740481C1C}">
                <a14:useLocalDpi xmlns:a14="http://schemas.microsoft.com/office/drawing/2010/main" val="0"/>
              </a:ext>
            </a:extLst>
          </a:blip>
          <a:srcRect t="8337"/>
          <a:stretch>
            <a:fillRect/>
          </a:stretch>
        </p:blipFill>
        <p:spPr bwMode="auto">
          <a:xfrm>
            <a:off x="6312025" y="1348834"/>
            <a:ext cx="4824536" cy="273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24000" y="170257"/>
            <a:ext cx="9143999"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Che foreste sono?</a:t>
            </a:r>
          </a:p>
        </p:txBody>
      </p:sp>
      <p:pic>
        <p:nvPicPr>
          <p:cNvPr id="5" name="Picture 4" descr="ForestaValPar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408" y="1448780"/>
            <a:ext cx="3600400" cy="2700300"/>
          </a:xfrm>
          <a:prstGeom prst="rect">
            <a:avLst/>
          </a:prstGeom>
          <a:noFill/>
          <a:ln w="38100" cap="sq" algn="ctr">
            <a:solidFill>
              <a:srgbClr val="000000"/>
            </a:solidFill>
            <a:miter lim="800000"/>
            <a:headEnd/>
            <a:tailEnd/>
          </a:ln>
          <a:effectLst>
            <a:outerShdw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rotWithShape="1">
          <a:blip r:embed="rId6">
            <a:extLst>
              <a:ext uri="{28A0092B-C50C-407E-A947-70E740481C1C}">
                <a14:useLocalDpi xmlns:a14="http://schemas.microsoft.com/office/drawing/2010/main" val="0"/>
              </a:ext>
            </a:extLst>
          </a:blip>
          <a:srcRect l="4670" t="7311" r="4363" b="8824"/>
          <a:stretch/>
        </p:blipFill>
        <p:spPr>
          <a:xfrm>
            <a:off x="1198939" y="4357270"/>
            <a:ext cx="4248989" cy="2604958"/>
          </a:xfrm>
          <a:prstGeom prst="rect">
            <a:avLst/>
          </a:prstGeom>
        </p:spPr>
      </p:pic>
      <p:pic>
        <p:nvPicPr>
          <p:cNvPr id="6" name="Picture 8" descr="336_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8614" y="4291472"/>
            <a:ext cx="3692226" cy="2396271"/>
          </a:xfrm>
          <a:prstGeom prst="rect">
            <a:avLst/>
          </a:prstGeom>
          <a:noFill/>
          <a:ln w="38100" cap="sq" algn="ctr">
            <a:solidFill>
              <a:srgbClr val="000000"/>
            </a:solidFill>
            <a:miter lim="800000"/>
            <a:headEnd/>
            <a:tailEnd/>
          </a:ln>
          <a:effectLst>
            <a:outerShdw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46313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0257"/>
            <a:ext cx="12192000" cy="7648223"/>
          </a:xfrm>
          <a:prstGeom prst="rect">
            <a:avLst/>
          </a:prstGeom>
        </p:spPr>
      </p:pic>
      <p:sp>
        <p:nvSpPr>
          <p:cNvPr id="8" name="Rettangolo 7"/>
          <p:cNvSpPr/>
          <p:nvPr/>
        </p:nvSpPr>
        <p:spPr>
          <a:xfrm>
            <a:off x="0" y="0"/>
            <a:ext cx="12192000" cy="119675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524000" y="170257"/>
            <a:ext cx="9143999" cy="707886"/>
          </a:xfrm>
          <a:prstGeom prst="rect">
            <a:avLst/>
          </a:prstGeom>
          <a:noFill/>
          <a:ln>
            <a:noFill/>
          </a:ln>
        </p:spPr>
        <p:txBody>
          <a:bodyPr wrap="square" rtlCol="0">
            <a:spAutoFit/>
          </a:bodyPr>
          <a:lstStyle/>
          <a:p>
            <a:pPr algn="ctr"/>
            <a:r>
              <a:rPr lang="it-IT" sz="4000" dirty="0">
                <a:solidFill>
                  <a:schemeClr val="bg1"/>
                </a:solidFill>
                <a:effectLst>
                  <a:outerShdw blurRad="38100" dist="38100" dir="2700000" algn="tl">
                    <a:srgbClr val="000000">
                      <a:alpha val="43137"/>
                    </a:srgbClr>
                  </a:outerShdw>
                </a:effectLst>
              </a:rPr>
              <a:t>Foreste ancora fragili e poco resilienti</a:t>
            </a:r>
          </a:p>
        </p:txBody>
      </p:sp>
    </p:spTree>
    <p:extLst>
      <p:ext uri="{BB962C8B-B14F-4D97-AF65-F5344CB8AC3E}">
        <p14:creationId xmlns:p14="http://schemas.microsoft.com/office/powerpoint/2010/main" val="995553457"/>
      </p:ext>
    </p:extLst>
  </p:cSld>
  <p:clrMapOvr>
    <a:masterClrMapping/>
  </p:clrMapOvr>
  <p:transition spd="slow">
    <p:push dir="u"/>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3116</TotalTime>
  <Words>1526</Words>
  <Application>Microsoft Office PowerPoint</Application>
  <PresentationFormat>Widescreen</PresentationFormat>
  <Paragraphs>286</Paragraphs>
  <Slides>29</Slides>
  <Notes>24</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29</vt:i4>
      </vt:variant>
    </vt:vector>
  </HeadingPairs>
  <TitlesOfParts>
    <vt:vector size="34" baseType="lpstr">
      <vt:lpstr>Arial</vt:lpstr>
      <vt:lpstr>Bookman</vt:lpstr>
      <vt:lpstr>Calibri</vt:lpstr>
      <vt:lpstr>Cambria Math</vt:lpstr>
      <vt:lpstr>Tema di Office</vt:lpstr>
      <vt:lpstr>Presentazione standard di PowerPoint</vt:lpstr>
      <vt:lpstr>Presentazione standard di PowerPoint</vt:lpstr>
      <vt:lpstr>Presentazione standard di PowerPoint</vt:lpstr>
      <vt:lpstr>Riserva di biosfera &amp; foreste.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Reggioni Willy</dc:creator>
  <cp:lastModifiedBy>utente</cp:lastModifiedBy>
  <cp:revision>239</cp:revision>
  <dcterms:created xsi:type="dcterms:W3CDTF">2017-10-06T17:35:30Z</dcterms:created>
  <dcterms:modified xsi:type="dcterms:W3CDTF">2021-11-05T06:57:26Z</dcterms:modified>
</cp:coreProperties>
</file>